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64" r:id="rId7"/>
    <p:sldId id="258" r:id="rId8"/>
    <p:sldId id="259" r:id="rId9"/>
    <p:sldId id="261" r:id="rId10"/>
    <p:sldId id="260" r:id="rId11"/>
    <p:sldId id="262" r:id="rId12"/>
    <p:sldId id="265" r:id="rId13"/>
    <p:sldId id="263" r:id="rId14"/>
  </p:sldIdLst>
  <p:sldSz cx="12192000" cy="6858000"/>
  <p:notesSz cx="6858000" cy="9144000"/>
  <p:defaultTextStyle>
    <a:defPPr rtl="0"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4C00"/>
    <a:srgbClr val="FFFFF3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中等深淺樣式 3 - 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45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00" d="100"/>
          <a:sy n="100" d="100"/>
        </p:scale>
        <p:origin x="3552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B371FDD4-1ACE-4353-829D-0505EA0F4DC5}" type="datetime1">
              <a:rPr lang="zh-TW" altLang="en-US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2025/5/14</a:t>
            </a:fld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06834459-7356-44BF-850D-8B30C4FB3B6B}" type="slidenum">
              <a:rPr lang="en-US" altLang="zh-TW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pPr algn="r" rtl="0"/>
              <a:t>‹#›</a:t>
            </a:fld>
            <a:endParaRPr lang="en-US" altLang="zh-TW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C3A96AD4-FA7B-45A4-B8C6-63FF3B17A7BB}" type="datetime1">
              <a:rPr lang="zh-TW" altLang="en-US" smtClean="0"/>
              <a:pPr/>
              <a:t>2025/5/14</a:t>
            </a:fld>
            <a:endParaRPr lang="zh-TW" altLang="en-US" dirty="0"/>
          </a:p>
        </p:txBody>
      </p:sp>
      <p:sp>
        <p:nvSpPr>
          <p:cNvPr id="4" name="投影片圖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TW" altLang="en-US" noProof="0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TW" altLang="en-US" noProof="0" dirty="0"/>
              <a:t>按一下以編輯母片文字樣式</a:t>
            </a:r>
          </a:p>
          <a:p>
            <a:pPr lvl="1" rtl="0"/>
            <a:r>
              <a:rPr lang="zh-TW" altLang="en-US" noProof="0" dirty="0"/>
              <a:t>第二層</a:t>
            </a:r>
          </a:p>
          <a:p>
            <a:pPr lvl="2" rtl="0"/>
            <a:r>
              <a:rPr lang="zh-TW" altLang="en-US" noProof="0" dirty="0"/>
              <a:t>第三層</a:t>
            </a:r>
          </a:p>
          <a:p>
            <a:pPr lvl="3" rtl="0"/>
            <a:r>
              <a:rPr lang="zh-TW" altLang="en-US" noProof="0" dirty="0"/>
              <a:t>第四層</a:t>
            </a:r>
          </a:p>
          <a:p>
            <a:pPr lvl="4" rtl="0"/>
            <a:r>
              <a:rPr lang="zh-TW" altLang="en-US" noProof="0" dirty="0"/>
              <a:t>第五層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0A3C37BE-C303-496D-B5CD-85F2937540FC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noProof="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noProof="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zh-TW" altLang="en-US" noProof="0"/>
              <a:t>按一下以編輯母片子標題樣式</a:t>
            </a:r>
            <a:endParaRPr lang="zh-TW" altLang="en-US" noProof="0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059B422B-3BF5-43B3-9165-CCDB821825AF}" type="datetime1">
              <a:rPr lang="zh-TW" altLang="en-US" smtClean="0"/>
              <a:pPr/>
              <a:t>2025/5/14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 noProof="0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0FF54DE5-C571-48E8-A5BC-B369434E2F44}" type="slidenum">
              <a:rPr lang="en-US" altLang="zh-TW" noProof="0" smtClean="0"/>
              <a:pPr/>
              <a:t>‹#›</a:t>
            </a:fld>
            <a:endParaRPr lang="zh-TW" altLang="en-US" noProof="0" dirty="0"/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sp>
        <p:nvSpPr>
          <p:cNvPr id="3" name="圖片預留位置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zh-TW" altLang="en-US" noProof="0"/>
              <a:t>編輯母片文字樣式</a:t>
            </a:r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B2563F1-500E-408A-A491-AE24D688795F}" type="datetime1">
              <a:rPr lang="zh-TW" altLang="en-US" smtClean="0"/>
              <a:pPr/>
              <a:t>2025/5/14</a:t>
            </a:fld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noProof="0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en-US" altLang="zh-TW" noProof="0" smtClean="0"/>
              <a:t>‹#›</a:t>
            </a:fld>
            <a:endParaRPr lang="en-US" altLang="zh-TW" noProof="0" dirty="0"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zh-TW" altLang="en-US" noProof="0"/>
              <a:t>編輯母片文字樣式</a:t>
            </a:r>
          </a:p>
          <a:p>
            <a:pPr lvl="1" rtl="0"/>
            <a:r>
              <a:rPr lang="zh-TW" altLang="en-US" noProof="0"/>
              <a:t>第二層</a:t>
            </a:r>
          </a:p>
          <a:p>
            <a:pPr lvl="2" rtl="0"/>
            <a:r>
              <a:rPr lang="zh-TW" altLang="en-US" noProof="0"/>
              <a:t>第三層</a:t>
            </a:r>
          </a:p>
          <a:p>
            <a:pPr lvl="3" rtl="0"/>
            <a:r>
              <a:rPr lang="zh-TW" altLang="en-US" noProof="0"/>
              <a:t>第四層</a:t>
            </a:r>
          </a:p>
          <a:p>
            <a:pPr lvl="4" rtl="0"/>
            <a:r>
              <a:rPr lang="zh-TW" altLang="en-US" noProof="0"/>
              <a:t>第五層</a:t>
            </a:r>
            <a:endParaRPr lang="zh-TW" altLang="en-US" noProof="0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87B3416-5CF5-4927-985D-18A895A86DC6}" type="datetime1">
              <a:rPr lang="zh-TW" altLang="en-US" smtClean="0"/>
              <a:pPr/>
              <a:t>2025/5/14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noProof="0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en-US" altLang="zh-TW" noProof="0" smtClean="0"/>
              <a:t>‹#›</a:t>
            </a:fld>
            <a:endParaRPr lang="en-US" altLang="zh-TW" noProof="0" dirty="0"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 rtlCol="0"/>
          <a:lstStyle/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 rtlCol="0"/>
          <a:lstStyle/>
          <a:p>
            <a:pPr lvl="0" rtl="0"/>
            <a:r>
              <a:rPr lang="zh-TW" altLang="en-US" noProof="0"/>
              <a:t>編輯母片文字樣式</a:t>
            </a:r>
          </a:p>
          <a:p>
            <a:pPr lvl="1" rtl="0"/>
            <a:r>
              <a:rPr lang="zh-TW" altLang="en-US" noProof="0"/>
              <a:t>第二層</a:t>
            </a:r>
          </a:p>
          <a:p>
            <a:pPr lvl="2" rtl="0"/>
            <a:r>
              <a:rPr lang="zh-TW" altLang="en-US" noProof="0"/>
              <a:t>第三層</a:t>
            </a:r>
          </a:p>
          <a:p>
            <a:pPr lvl="3" rtl="0"/>
            <a:r>
              <a:rPr lang="zh-TW" altLang="en-US" noProof="0"/>
              <a:t>第四層</a:t>
            </a:r>
          </a:p>
          <a:p>
            <a:pPr lvl="4" rtl="0"/>
            <a:r>
              <a:rPr lang="zh-TW" altLang="en-US" noProof="0"/>
              <a:t>第五層</a:t>
            </a:r>
            <a:endParaRPr lang="zh-TW" altLang="en-US" noProof="0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7889B35-78A4-45CE-AD89-6D92CED8C8C3}" type="datetime1">
              <a:rPr lang="zh-TW" altLang="en-US" smtClean="0"/>
              <a:pPr/>
              <a:t>2025/5/14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noProof="0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en-US" altLang="zh-TW" noProof="0" smtClean="0"/>
              <a:t>‹#›</a:t>
            </a:fld>
            <a:endParaRPr lang="en-US" altLang="zh-TW" noProof="0" dirty="0"/>
          </a:p>
        </p:txBody>
      </p:sp>
      <p:grpSp>
        <p:nvGrpSpPr>
          <p:cNvPr id="7" name="群組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直線接點​​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接點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2pPr>
            <a:lvl3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3pPr>
            <a:lvl4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4pPr>
            <a:lvl5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5pPr>
          </a:lstStyle>
          <a:p>
            <a:pPr lvl="0" rtl="0"/>
            <a:r>
              <a:rPr lang="zh-TW" altLang="en-US" noProof="0"/>
              <a:t>編輯母片文字樣式</a:t>
            </a:r>
          </a:p>
          <a:p>
            <a:pPr lvl="1" rtl="0"/>
            <a:r>
              <a:rPr lang="zh-TW" altLang="en-US" noProof="0"/>
              <a:t>第二層</a:t>
            </a:r>
          </a:p>
          <a:p>
            <a:pPr lvl="2" rtl="0"/>
            <a:r>
              <a:rPr lang="zh-TW" altLang="en-US" noProof="0"/>
              <a:t>第三層</a:t>
            </a:r>
          </a:p>
          <a:p>
            <a:pPr lvl="3" rtl="0"/>
            <a:r>
              <a:rPr lang="zh-TW" altLang="en-US" noProof="0"/>
              <a:t>第四層</a:t>
            </a:r>
          </a:p>
          <a:p>
            <a:pPr lvl="4" rtl="0"/>
            <a:r>
              <a:rPr lang="zh-TW" altLang="en-US" noProof="0"/>
              <a:t>第五層</a:t>
            </a:r>
            <a:endParaRPr lang="zh-TW" altLang="en-US" noProof="0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AB725DB8-7E1F-4134-B0B4-81426C2F1419}" type="datetime1">
              <a:rPr lang="zh-TW" altLang="en-US" smtClean="0"/>
              <a:pPr/>
              <a:t>2025/5/14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 noProof="0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0FF54DE5-C571-48E8-A5BC-B369434E2F44}" type="slidenum">
              <a:rPr lang="en-US" altLang="zh-TW" noProof="0" smtClean="0"/>
              <a:pPr/>
              <a:t>‹#›</a:t>
            </a:fld>
            <a:endParaRPr lang="zh-TW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含圖片的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群組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直線接點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​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群組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直線接點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接點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noProof="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noProof="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zh-TW" altLang="en-US" noProof="0"/>
              <a:t>按一下以編輯母片子標題樣式</a:t>
            </a:r>
            <a:endParaRPr lang="zh-TW" altLang="en-US" noProof="0" dirty="0"/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圖片預留位置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/>
          <a:lstStyle>
            <a:lvl1pPr marL="0" indent="0" algn="ctr" rtl="0">
              <a:buNone/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sp>
        <p:nvSpPr>
          <p:cNvPr id="19" name="說明文字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r>
              <a:rPr lang="zh-TW" altLang="en-US" sz="1200" b="1" i="1" noProof="0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itchFamily="34" charset="0"/>
              </a:rPr>
              <a:t>附註</a:t>
            </a:r>
            <a:r>
              <a:rPr lang="en-US" altLang="zh-TW" sz="1200" b="1" i="1" noProof="0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itchFamily="34" charset="0"/>
              </a:rPr>
              <a:t>︰</a:t>
            </a:r>
          </a:p>
          <a:p>
            <a:pPr rtl="0"/>
            <a:r>
              <a:rPr lang="zh-TW" altLang="en-US" sz="1200" i="1" noProof="0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itchFamily="34" charset="0"/>
              </a:rPr>
              <a:t>若要變更此投影片上的影像，請選取該影像並將其刪除。然後按一下預留位置中的 </a:t>
            </a:r>
            <a:r>
              <a:rPr lang="en-US" altLang="zh-TW" sz="1200" i="1" noProof="0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itchFamily="34" charset="0"/>
              </a:rPr>
              <a:t>[</a:t>
            </a:r>
            <a:r>
              <a:rPr lang="zh-TW" altLang="en-US" sz="1200" i="1" noProof="0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itchFamily="34" charset="0"/>
              </a:rPr>
              <a:t>圖片</a:t>
            </a:r>
            <a:r>
              <a:rPr lang="en-US" altLang="zh-TW" sz="1200" i="1" noProof="0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itchFamily="34" charset="0"/>
              </a:rPr>
              <a:t>] </a:t>
            </a:r>
            <a:r>
              <a:rPr lang="zh-TW" altLang="en-US" sz="1200" i="1" noProof="0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itchFamily="34" charset="0"/>
              </a:rPr>
              <a:t>圖示以插入您自己的影像。</a:t>
            </a:r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群組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群組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直線接點​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接點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矩形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TW" altLang="en-US" noProof="0" dirty="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grpSp>
          <p:nvGrpSpPr>
            <p:cNvPr id="11" name="群組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直線接點​​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接點​​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rtlCol="0" anchor="ctr">
            <a:normAutofit/>
          </a:bodyPr>
          <a:lstStyle>
            <a:lvl1pPr algn="l" rtl="0">
              <a:defRPr sz="4400" cap="all" baseline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zh-TW" altLang="en-US" noProof="0"/>
              <a:t>編輯母片文字樣式</a:t>
            </a:r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05F88363-1F06-484F-8EF8-105DD2962615}" type="datetime1">
              <a:rPr lang="zh-TW" altLang="en-US" smtClean="0"/>
              <a:pPr/>
              <a:t>2025/5/14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 noProof="0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0FF54DE5-C571-48E8-A5BC-B369434E2F44}" type="slidenum">
              <a:rPr lang="en-US" altLang="zh-TW" noProof="0" smtClean="0"/>
              <a:pPr/>
              <a:t>‹#›</a:t>
            </a:fld>
            <a:endParaRPr lang="zh-TW" altLang="en-US" noProof="0" dirty="0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2pPr>
            <a:lvl3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3pPr>
            <a:lvl4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4pPr>
            <a:lvl5pPr algn="l" rtl="0"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zh-TW" altLang="en-US" noProof="0"/>
              <a:t>編輯母片文字樣式</a:t>
            </a:r>
          </a:p>
          <a:p>
            <a:pPr lvl="1" rtl="0"/>
            <a:r>
              <a:rPr lang="zh-TW" altLang="en-US" noProof="0"/>
              <a:t>第二層</a:t>
            </a:r>
          </a:p>
          <a:p>
            <a:pPr lvl="2" rtl="0"/>
            <a:r>
              <a:rPr lang="zh-TW" altLang="en-US" noProof="0"/>
              <a:t>第三層</a:t>
            </a:r>
          </a:p>
          <a:p>
            <a:pPr lvl="3" rtl="0"/>
            <a:r>
              <a:rPr lang="zh-TW" altLang="en-US" noProof="0"/>
              <a:t>第四層</a:t>
            </a:r>
          </a:p>
          <a:p>
            <a:pPr lvl="4" rtl="0"/>
            <a:r>
              <a:rPr lang="zh-TW" altLang="en-US" noProof="0"/>
              <a:t>第五層</a:t>
            </a:r>
            <a:endParaRPr lang="zh-TW" altLang="en-US" noProof="0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2pPr>
            <a:lvl3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3pPr>
            <a:lvl4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4pPr>
            <a:lvl5pPr algn="l" rtl="0"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</a:lstStyle>
          <a:p>
            <a:pPr lvl="0" rtl="0"/>
            <a:r>
              <a:rPr lang="zh-TW" altLang="en-US" noProof="0"/>
              <a:t>編輯母片文字樣式</a:t>
            </a:r>
          </a:p>
          <a:p>
            <a:pPr lvl="1" rtl="0"/>
            <a:r>
              <a:rPr lang="zh-TW" altLang="en-US" noProof="0"/>
              <a:t>第二層</a:t>
            </a:r>
          </a:p>
          <a:p>
            <a:pPr lvl="2" rtl="0"/>
            <a:r>
              <a:rPr lang="zh-TW" altLang="en-US" noProof="0"/>
              <a:t>第三層</a:t>
            </a:r>
          </a:p>
          <a:p>
            <a:pPr lvl="3" rtl="0"/>
            <a:r>
              <a:rPr lang="zh-TW" altLang="en-US" noProof="0"/>
              <a:t>第四層</a:t>
            </a:r>
          </a:p>
          <a:p>
            <a:pPr lvl="4" rtl="0"/>
            <a:r>
              <a:rPr lang="zh-TW" altLang="en-US" noProof="0"/>
              <a:t>第五層</a:t>
            </a:r>
            <a:endParaRPr lang="zh-TW" altLang="en-US" noProof="0" dirty="0"/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A25015EE-A651-48B6-9DC6-905699ADF8ED}" type="datetime1">
              <a:rPr lang="zh-TW" altLang="en-US" smtClean="0"/>
              <a:pPr/>
              <a:t>2025/5/14</a:t>
            </a:fld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 noProof="0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0FF54DE5-C571-48E8-A5BC-B369434E2F44}" type="slidenum">
              <a:rPr lang="en-US" altLang="zh-TW" noProof="0" smtClean="0"/>
              <a:pPr/>
              <a:t>‹#›</a:t>
            </a:fld>
            <a:endParaRPr lang="zh-TW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zh-TW" altLang="en-US" noProof="0"/>
              <a:t>編輯母片文字樣式</a:t>
            </a:r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2pPr>
            <a:lvl3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3pPr>
            <a:lvl4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4pPr>
            <a:lvl5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5pPr>
          </a:lstStyle>
          <a:p>
            <a:pPr lvl="0" rtl="0"/>
            <a:r>
              <a:rPr lang="zh-TW" altLang="en-US" noProof="0"/>
              <a:t>編輯母片文字樣式</a:t>
            </a:r>
          </a:p>
          <a:p>
            <a:pPr lvl="1" rtl="0"/>
            <a:r>
              <a:rPr lang="zh-TW" altLang="en-US" noProof="0"/>
              <a:t>第二層</a:t>
            </a:r>
          </a:p>
          <a:p>
            <a:pPr lvl="2" rtl="0"/>
            <a:r>
              <a:rPr lang="zh-TW" altLang="en-US" noProof="0"/>
              <a:t>第三層</a:t>
            </a:r>
          </a:p>
          <a:p>
            <a:pPr lvl="3" rtl="0"/>
            <a:r>
              <a:rPr lang="zh-TW" altLang="en-US" noProof="0"/>
              <a:t>第四層</a:t>
            </a:r>
          </a:p>
          <a:p>
            <a:pPr lvl="4" rtl="0"/>
            <a:r>
              <a:rPr lang="zh-TW" altLang="en-US" noProof="0"/>
              <a:t>第五層</a:t>
            </a:r>
            <a:endParaRPr lang="zh-TW" altLang="en-US" noProof="0" dirty="0"/>
          </a:p>
        </p:txBody>
      </p:sp>
      <p:sp>
        <p:nvSpPr>
          <p:cNvPr id="5" name="文字預留位置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zh-TW" altLang="en-US" noProof="0"/>
              <a:t>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2pPr>
            <a:lvl3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3pPr>
            <a:lvl4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4pPr>
            <a:lvl5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5pPr>
          </a:lstStyle>
          <a:p>
            <a:pPr lvl="0" rtl="0"/>
            <a:r>
              <a:rPr lang="zh-TW" altLang="en-US" noProof="0"/>
              <a:t>編輯母片文字樣式</a:t>
            </a:r>
          </a:p>
          <a:p>
            <a:pPr lvl="1" rtl="0"/>
            <a:r>
              <a:rPr lang="zh-TW" altLang="en-US" noProof="0"/>
              <a:t>第二層</a:t>
            </a:r>
          </a:p>
          <a:p>
            <a:pPr lvl="2" rtl="0"/>
            <a:r>
              <a:rPr lang="zh-TW" altLang="en-US" noProof="0"/>
              <a:t>第三層</a:t>
            </a:r>
          </a:p>
          <a:p>
            <a:pPr lvl="3" rtl="0"/>
            <a:r>
              <a:rPr lang="zh-TW" altLang="en-US" noProof="0"/>
              <a:t>第四層</a:t>
            </a:r>
          </a:p>
          <a:p>
            <a:pPr lvl="4" rtl="0"/>
            <a:r>
              <a:rPr lang="zh-TW" altLang="en-US" noProof="0"/>
              <a:t>第五層</a:t>
            </a:r>
            <a:endParaRPr lang="zh-TW" altLang="en-US" noProof="0" dirty="0"/>
          </a:p>
        </p:txBody>
      </p:sp>
      <p:sp>
        <p:nvSpPr>
          <p:cNvPr id="7" name="日期預留位置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8E8B0A60-0F1A-4E29-9883-18EE76F0CFF8}" type="datetime1">
              <a:rPr lang="zh-TW" altLang="en-US" smtClean="0"/>
              <a:pPr/>
              <a:t>2025/5/14</a:t>
            </a:fld>
            <a:endParaRPr lang="zh-TW" altLang="en-US" dirty="0"/>
          </a:p>
        </p:txBody>
      </p:sp>
      <p:sp>
        <p:nvSpPr>
          <p:cNvPr id="8" name="頁尾預留位置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9" name="投影片編號預留位置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0FF54DE5-C571-48E8-A5BC-B369434E2F44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1825917-AF7F-4360-B651-0C1870BBDB38}" type="datetime1">
              <a:rPr lang="zh-TW" altLang="en-US" smtClean="0"/>
              <a:pPr/>
              <a:t>2025/5/14</a:t>
            </a:fld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noProof="0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en-US" altLang="zh-TW" noProof="0" smtClean="0"/>
              <a:t>‹#›</a:t>
            </a:fld>
            <a:endParaRPr lang="en-US" altLang="zh-TW" noProof="0" dirty="0"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預留位置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EE9807A-A7EC-48A6-8C49-0D504F76532B}" type="datetime1">
              <a:rPr lang="zh-TW" altLang="en-US" smtClean="0"/>
              <a:pPr/>
              <a:t>2025/5/14</a:t>
            </a:fld>
            <a:endParaRPr lang="zh-TW" altLang="en-US" dirty="0"/>
          </a:p>
        </p:txBody>
      </p:sp>
      <p:sp>
        <p:nvSpPr>
          <p:cNvPr id="3" name="頁尾預留位置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noProof="0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en-US" altLang="zh-TW" noProof="0" smtClean="0"/>
              <a:t>‹#›</a:t>
            </a:fld>
            <a:endParaRPr lang="en-US" altLang="zh-TW" noProof="0" dirty="0"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6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zh-TW" altLang="en-US" noProof="0"/>
              <a:t>編輯母片文字樣式</a:t>
            </a:r>
          </a:p>
          <a:p>
            <a:pPr lvl="1" rtl="0"/>
            <a:r>
              <a:rPr lang="zh-TW" altLang="en-US" noProof="0"/>
              <a:t>第二層</a:t>
            </a:r>
          </a:p>
          <a:p>
            <a:pPr lvl="2" rtl="0"/>
            <a:r>
              <a:rPr lang="zh-TW" altLang="en-US" noProof="0"/>
              <a:t>第三層</a:t>
            </a:r>
          </a:p>
          <a:p>
            <a:pPr lvl="3" rtl="0"/>
            <a:r>
              <a:rPr lang="zh-TW" altLang="en-US" noProof="0"/>
              <a:t>第四層</a:t>
            </a:r>
          </a:p>
          <a:p>
            <a:pPr lvl="4" rtl="0"/>
            <a:r>
              <a:rPr lang="zh-TW" altLang="en-US" noProof="0"/>
              <a:t>第五層</a:t>
            </a:r>
            <a:endParaRPr lang="zh-TW" altLang="en-US" noProof="0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zh-TW" altLang="en-US" noProof="0"/>
              <a:t>編輯母片文字樣式</a:t>
            </a:r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7B48C6C-65B7-481E-987C-5E2442136467}" type="datetime1">
              <a:rPr lang="zh-TW" altLang="en-US" smtClean="0"/>
              <a:pPr/>
              <a:t>2025/5/14</a:t>
            </a:fld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noProof="0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en-US" altLang="zh-TW" noProof="0" smtClean="0"/>
              <a:t>‹#›</a:t>
            </a:fld>
            <a:endParaRPr lang="en-US" altLang="zh-TW" noProof="0" dirty="0"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預留位置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rtl="0"/>
            <a:r>
              <a:rPr lang="zh-TW" altLang="en-US" noProof="0" dirty="0"/>
              <a:t>按一下以編輯母片標題樣式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zh-TW" altLang="en-US" noProof="0" dirty="0"/>
              <a:t>按一下以編輯母片文字樣式</a:t>
            </a:r>
          </a:p>
          <a:p>
            <a:pPr lvl="1" rtl="0"/>
            <a:r>
              <a:rPr lang="zh-TW" altLang="en-US" noProof="0" dirty="0"/>
              <a:t>第二層</a:t>
            </a:r>
          </a:p>
          <a:p>
            <a:pPr lvl="2" rtl="0"/>
            <a:r>
              <a:rPr lang="zh-TW" altLang="en-US" noProof="0" dirty="0"/>
              <a:t>第三層</a:t>
            </a:r>
          </a:p>
          <a:p>
            <a:pPr lvl="3" rtl="0"/>
            <a:r>
              <a:rPr lang="zh-TW" altLang="en-US" noProof="0" dirty="0"/>
              <a:t>第四層</a:t>
            </a:r>
          </a:p>
          <a:p>
            <a:pPr lvl="4" rtl="0"/>
            <a:r>
              <a:rPr lang="zh-TW" altLang="en-US" noProof="0" dirty="0"/>
              <a:t>第五層</a:t>
            </a:r>
          </a:p>
          <a:p>
            <a:pPr lvl="5" rtl="0"/>
            <a:r>
              <a:rPr lang="zh-TW" altLang="en-US" noProof="0" dirty="0"/>
              <a:t>第六層</a:t>
            </a:r>
          </a:p>
          <a:p>
            <a:pPr lvl="6" rtl="0"/>
            <a:r>
              <a:rPr lang="zh-TW" altLang="en-US" noProof="0" dirty="0"/>
              <a:t>第七層</a:t>
            </a:r>
          </a:p>
          <a:p>
            <a:pPr lvl="7" rtl="0"/>
            <a:r>
              <a:rPr lang="zh-TW" altLang="en-US" noProof="0" dirty="0"/>
              <a:t>第八層</a:t>
            </a:r>
          </a:p>
          <a:p>
            <a:pPr lvl="8" rtl="0"/>
            <a:r>
              <a:rPr lang="zh-TW" altLang="en-US" noProof="0" dirty="0"/>
              <a:t>第九層</a:t>
            </a:r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EB9DC7F4-5BF6-457F-99BE-03398AF10899}" type="datetime1">
              <a:rPr lang="zh-TW" altLang="en-US" smtClean="0"/>
              <a:pPr/>
              <a:t>2025/5/14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 noProof="0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0FF54DE5-C571-48E8-A5BC-B369434E2F44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grpSp>
        <p:nvGrpSpPr>
          <p:cNvPr id="15" name="群組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直線接點​​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接點​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ctrTitle"/>
          </p:nvPr>
        </p:nvSpPr>
        <p:spPr>
          <a:xfrm>
            <a:off x="435007" y="2292095"/>
            <a:ext cx="6546056" cy="2123152"/>
          </a:xfrm>
        </p:spPr>
        <p:txBody>
          <a:bodyPr rtlCol="0" anchor="ctr">
            <a:normAutofit/>
          </a:bodyPr>
          <a:lstStyle/>
          <a:p>
            <a:r>
              <a:rPr lang="en-US" altLang="zh-TW" sz="4000" dirty="0">
                <a:solidFill>
                  <a:schemeClr val="bg2">
                    <a:lumMod val="10000"/>
                  </a:schemeClr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114</a:t>
            </a:r>
            <a:r>
              <a:rPr lang="zh-TW" altLang="zh-TW" sz="4000" dirty="0">
                <a:solidFill>
                  <a:schemeClr val="bg2">
                    <a:lumMod val="10000"/>
                  </a:schemeClr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學年度特殊教育課程計畫</a:t>
            </a:r>
            <a:r>
              <a:rPr lang="zh-TW" altLang="en-US" sz="4000" dirty="0">
                <a:solidFill>
                  <a:schemeClr val="bg2">
                    <a:lumMod val="10000"/>
                  </a:schemeClr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（</a:t>
            </a:r>
            <a:r>
              <a:rPr lang="zh-TW" altLang="zh-TW" sz="4000" dirty="0">
                <a:solidFill>
                  <a:schemeClr val="bg2">
                    <a:lumMod val="10000"/>
                  </a:schemeClr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資賦優異類</a:t>
            </a:r>
            <a:r>
              <a:rPr lang="zh-TW" altLang="en-US" sz="4000" dirty="0">
                <a:solidFill>
                  <a:schemeClr val="bg2">
                    <a:lumMod val="10000"/>
                  </a:schemeClr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）</a:t>
            </a:r>
            <a:r>
              <a:rPr lang="zh-TW" altLang="zh-TW" sz="4000" dirty="0">
                <a:solidFill>
                  <a:schemeClr val="bg2">
                    <a:lumMod val="10000"/>
                  </a:schemeClr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說明</a:t>
            </a:r>
            <a:endParaRPr lang="zh-TW" altLang="en-US" sz="4000" b="1" dirty="0">
              <a:solidFill>
                <a:schemeClr val="bg2">
                  <a:lumMod val="10000"/>
                </a:schemeClr>
              </a:solidFill>
              <a:latin typeface="華康新特明體" panose="02020909000000000000" pitchFamily="49" charset="-120"/>
              <a:ea typeface="華康新特明體" panose="02020909000000000000" pitchFamily="49" charset="-120"/>
            </a:endParaRPr>
          </a:p>
        </p:txBody>
      </p:sp>
      <p:sp>
        <p:nvSpPr>
          <p:cNvPr id="7" name="副標題 6"/>
          <p:cNvSpPr>
            <a:spLocks noGrp="1"/>
          </p:cNvSpPr>
          <p:nvPr>
            <p:ph type="subTitle" idx="1"/>
          </p:nvPr>
        </p:nvSpPr>
        <p:spPr>
          <a:xfrm>
            <a:off x="435007" y="4233534"/>
            <a:ext cx="3711240" cy="363425"/>
          </a:xfrm>
        </p:spPr>
        <p:txBody>
          <a:bodyPr rtlCol="0"/>
          <a:lstStyle/>
          <a:p>
            <a:pPr rtl="0"/>
            <a:r>
              <a:rPr lang="zh-TW" altLang="en-US" dirty="0">
                <a:solidFill>
                  <a:srgbClr val="4E4C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主講人：資優中心林雅柔</a:t>
            </a:r>
          </a:p>
        </p:txBody>
      </p:sp>
      <p:pic>
        <p:nvPicPr>
          <p:cNvPr id="4" name="圖片預留位置 3" descr="桌上有攤開的書，背景是模糊的書架" title="範例圖片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r="8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7B27CB4-3958-4705-A487-AE22F5952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Q&amp;A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F4D7382-E920-4FA1-845D-F1AB530EE9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sz="24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請確認新生的課程及節數將如何規劃？</a:t>
            </a:r>
            <a:endParaRPr lang="en-US" altLang="zh-TW" sz="24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國中新生因鑑出時間較晚（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7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月後），課程計畫將以專案補繳的方式備查。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國小及國中巡迴班因尚未派案，備查時總節數將不列入檢核。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本府將於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IGP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收件時併同函收各校課表檢核開課總節數是否符合相關規定。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4224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標題 12"/>
          <p:cNvSpPr>
            <a:spLocks noGrp="1"/>
          </p:cNvSpPr>
          <p:nvPr>
            <p:ph type="title"/>
          </p:nvPr>
        </p:nvSpPr>
        <p:spPr>
          <a:xfrm>
            <a:off x="1104900" y="76200"/>
            <a:ext cx="2914650" cy="1096962"/>
          </a:xfrm>
        </p:spPr>
        <p:txBody>
          <a:bodyPr rtlCol="0">
            <a:normAutofit/>
          </a:bodyPr>
          <a:lstStyle/>
          <a:p>
            <a:pPr lvl="1"/>
            <a:r>
              <a:rPr lang="zh-TW" altLang="zh-TW" sz="3600" b="1" kern="1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j-cs"/>
              </a:rPr>
              <a:t>備查計畫說明</a:t>
            </a:r>
          </a:p>
        </p:txBody>
      </p:sp>
      <p:sp>
        <p:nvSpPr>
          <p:cNvPr id="14" name="內容預留位置 13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備查計畫：彰化縣高級中等以下學校特殊教育（資賦優異類）課程計畫備查實施計畫</a:t>
            </a:r>
            <a:endParaRPr lang="zh-TW" altLang="zh-TW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r>
              <a:rPr lang="zh-TW" altLang="zh-TW" b="1" dirty="0">
                <a:latin typeface="標楷體" panose="03000509000000000000" pitchFamily="65" charset="-120"/>
                <a:ea typeface="標楷體" panose="03000509000000000000" pitchFamily="65" charset="-120"/>
              </a:rPr>
              <a:t>實施對象</a:t>
            </a:r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en-US" altLang="zh-TW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0000" lvl="0" indent="-288000">
              <a:buFont typeface="+mj-lt"/>
              <a:buAutoNum type="arabicPeriod"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本縣設有分散式資優資源班之縣立學校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0000" lvl="0" indent="-288000">
              <a:buFont typeface="+mj-lt"/>
              <a:buAutoNum type="arabicPeriod"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本縣設有資優巡迴輔導班之縣立學校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60000" lvl="0" indent="-288000">
              <a:buFont typeface="+mj-lt"/>
              <a:buAutoNum type="arabicPeriod"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本縣學生接受資優巡迴輔導班服務之縣立學校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10000"/>
              </a:lnSpc>
            </a:pP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接受巡迴輔導服務之學校</a:t>
            </a:r>
            <a:r>
              <a:rPr lang="zh-TW" altLang="en-US" b="1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應通知</a:t>
            </a:r>
            <a:r>
              <a:rPr lang="zh-TW" altLang="zh-TW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資優巡迴輔導教師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將</a:t>
            </a:r>
            <a:r>
              <a:rPr lang="zh-TW" altLang="zh-TW" dirty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課程計畫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於學校進行課程計畫審查前送達，並由學校課發會進行審議。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zh-TW" dirty="0">
                <a:highlight>
                  <a:srgbClr val="FFFF00"/>
                </a:highlight>
                <a:latin typeface="標楷體" panose="03000509000000000000" pitchFamily="65" charset="-120"/>
                <a:ea typeface="標楷體" panose="03000509000000000000" pitchFamily="65" charset="-120"/>
              </a:rPr>
              <a:t>複核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結果為</a:t>
            </a:r>
            <a:r>
              <a:rPr lang="zh-TW" altLang="zh-TW" b="1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待修正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者，須依建議修正並</a:t>
            </a:r>
            <a:r>
              <a:rPr lang="zh-TW" altLang="zh-TW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撰寫檢討報告書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，送府備查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zh-TW" sz="2100" dirty="0">
                <a:latin typeface="標楷體" panose="03000509000000000000" pitchFamily="65" charset="-120"/>
                <a:ea typeface="標楷體" panose="03000509000000000000" pitchFamily="65" charset="-120"/>
              </a:rPr>
              <a:t>課程計畫獲評</a:t>
            </a:r>
            <a:r>
              <a:rPr lang="zh-TW" altLang="zh-TW" sz="2100" b="1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優良</a:t>
            </a:r>
            <a:r>
              <a:rPr lang="zh-TW" altLang="zh-TW" sz="2100" dirty="0">
                <a:latin typeface="標楷體" panose="03000509000000000000" pitchFamily="65" charset="-120"/>
                <a:ea typeface="標楷體" panose="03000509000000000000" pitchFamily="65" charset="-120"/>
              </a:rPr>
              <a:t>之學校及撰寫教師核給</a:t>
            </a:r>
            <a:r>
              <a:rPr lang="zh-TW" altLang="zh-TW" sz="21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獎狀</a:t>
            </a:r>
            <a:r>
              <a:rPr lang="en-US" altLang="zh-TW" sz="21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21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紙</a:t>
            </a:r>
            <a:r>
              <a:rPr lang="zh-TW" altLang="zh-TW" sz="21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  <a:p>
            <a:pPr lvl="0"/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endParaRPr lang="zh-TW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33D244CC-C05E-4927-B55E-243104BE0046}"/>
              </a:ext>
            </a:extLst>
          </p:cNvPr>
          <p:cNvSpPr txBox="1"/>
          <p:nvPr/>
        </p:nvSpPr>
        <p:spPr>
          <a:xfrm>
            <a:off x="8659612" y="2430832"/>
            <a:ext cx="252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教育處雲端系統可下載</a:t>
            </a:r>
          </a:p>
        </p:txBody>
      </p:sp>
      <p:cxnSp>
        <p:nvCxnSpPr>
          <p:cNvPr id="6" name="直線單箭頭接點 5">
            <a:extLst>
              <a:ext uri="{FF2B5EF4-FFF2-40B4-BE49-F238E27FC236}">
                <a16:creationId xmlns:a16="http://schemas.microsoft.com/office/drawing/2014/main" id="{EE27755C-9D48-4038-853F-D86E76162700}"/>
              </a:ext>
            </a:extLst>
          </p:cNvPr>
          <p:cNvCxnSpPr>
            <a:cxnSpLocks/>
          </p:cNvCxnSpPr>
          <p:nvPr/>
        </p:nvCxnSpPr>
        <p:spPr>
          <a:xfrm>
            <a:off x="7865616" y="1917577"/>
            <a:ext cx="1091953" cy="13760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圖片 4">
            <a:extLst>
              <a:ext uri="{FF2B5EF4-FFF2-40B4-BE49-F238E27FC236}">
                <a16:creationId xmlns:a16="http://schemas.microsoft.com/office/drawing/2014/main" id="{BB70B9FB-CFAC-4A48-B2E7-8093C1AAFF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126" y="2879681"/>
            <a:ext cx="1502229" cy="1502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818C5E8-1542-466D-B95F-133FA6443639}"/>
              </a:ext>
            </a:extLst>
          </p:cNvPr>
          <p:cNvSpPr/>
          <p:nvPr/>
        </p:nvSpPr>
        <p:spPr>
          <a:xfrm>
            <a:off x="5542002" y="324433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dirty="0"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  <a:t>三隻小豬</a:t>
            </a:r>
            <a:endParaRPr lang="zh-TW" altLang="en-US" dirty="0"/>
          </a:p>
        </p:txBody>
      </p:sp>
      <p:sp>
        <p:nvSpPr>
          <p:cNvPr id="6" name="標題 12">
            <a:extLst>
              <a:ext uri="{FF2B5EF4-FFF2-40B4-BE49-F238E27FC236}">
                <a16:creationId xmlns:a16="http://schemas.microsoft.com/office/drawing/2014/main" id="{66573BE1-AE9A-4DF5-BE07-7FD5D62E6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899" y="561971"/>
            <a:ext cx="8582025" cy="639764"/>
          </a:xfrm>
        </p:spPr>
        <p:txBody>
          <a:bodyPr rtlCol="0"/>
          <a:lstStyle/>
          <a:p>
            <a:pPr rtl="0"/>
            <a:r>
              <a:rPr lang="en-US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114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學年度特殊教育課程計畫備查重要期程</a:t>
            </a:r>
          </a:p>
        </p:txBody>
      </p:sp>
      <p:graphicFrame>
        <p:nvGraphicFramePr>
          <p:cNvPr id="7" name="內容版面配置區 1">
            <a:extLst>
              <a:ext uri="{FF2B5EF4-FFF2-40B4-BE49-F238E27FC236}">
                <a16:creationId xmlns:a16="http://schemas.microsoft.com/office/drawing/2014/main" id="{FCF9A80A-F2D3-41D9-8606-459644B676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160019"/>
              </p:ext>
            </p:extLst>
          </p:nvPr>
        </p:nvGraphicFramePr>
        <p:xfrm>
          <a:off x="1104899" y="1401648"/>
          <a:ext cx="9980683" cy="5264834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707844">
                  <a:extLst>
                    <a:ext uri="{9D8B030D-6E8A-4147-A177-3AD203B41FA5}">
                      <a16:colId xmlns:a16="http://schemas.microsoft.com/office/drawing/2014/main" val="221965402"/>
                    </a:ext>
                  </a:extLst>
                </a:gridCol>
                <a:gridCol w="2731990">
                  <a:extLst>
                    <a:ext uri="{9D8B030D-6E8A-4147-A177-3AD203B41FA5}">
                      <a16:colId xmlns:a16="http://schemas.microsoft.com/office/drawing/2014/main" val="637898803"/>
                    </a:ext>
                  </a:extLst>
                </a:gridCol>
                <a:gridCol w="4540849">
                  <a:extLst>
                    <a:ext uri="{9D8B030D-6E8A-4147-A177-3AD203B41FA5}">
                      <a16:colId xmlns:a16="http://schemas.microsoft.com/office/drawing/2014/main" val="2044377069"/>
                    </a:ext>
                  </a:extLst>
                </a:gridCol>
              </a:tblGrid>
              <a:tr h="632737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日期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工作內容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執行人員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6203729"/>
                  </a:ext>
                </a:extLst>
              </a:tr>
              <a:tr h="970196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06.2(</a:t>
                      </a:r>
                      <a:r>
                        <a:rPr lang="zh-TW" altLang="en-US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一</a:t>
                      </a:r>
                      <a:r>
                        <a:rPr lang="en-US" altLang="zh-TW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)-</a:t>
                      </a:r>
                      <a:r>
                        <a:rPr lang="en-US" altLang="zh-TW" sz="2000" b="1" dirty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06.25(</a:t>
                      </a:r>
                      <a:r>
                        <a:rPr lang="zh-TW" altLang="en-US" sz="2000" b="1" dirty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三</a:t>
                      </a:r>
                      <a:r>
                        <a:rPr lang="en-US" altLang="zh-TW" sz="2000" b="1" dirty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zh-TW" altLang="en-US" sz="2000" b="1" dirty="0">
                        <a:solidFill>
                          <a:srgbClr val="FF0000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1.</a:t>
                      </a:r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課程計畫撰寫</a:t>
                      </a:r>
                      <a:endParaRPr lang="en-US" altLang="zh-TW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en-US" altLang="zh-TW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</a:t>
                      </a:r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課程計畫上傳至平台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特教教師：課程計畫撰寫</a:t>
                      </a:r>
                      <a:endParaRPr lang="en-US" altLang="zh-TW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學校行政端：計畫上傳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59920345"/>
                  </a:ext>
                </a:extLst>
              </a:tr>
              <a:tr h="632737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07.2(</a:t>
                      </a:r>
                      <a:r>
                        <a:rPr lang="zh-TW" altLang="en-US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三</a:t>
                      </a:r>
                      <a:r>
                        <a:rPr lang="en-US" altLang="zh-TW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)-07.16(</a:t>
                      </a:r>
                      <a:r>
                        <a:rPr lang="zh-TW" altLang="en-US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三</a:t>
                      </a:r>
                      <a:r>
                        <a:rPr lang="en-US" altLang="zh-TW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初核作業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備查作業小組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0384871"/>
                  </a:ext>
                </a:extLst>
              </a:tr>
              <a:tr h="75785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07.21(</a:t>
                      </a:r>
                      <a:r>
                        <a:rPr lang="zh-TW" altLang="en-US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一</a:t>
                      </a:r>
                      <a:r>
                        <a:rPr lang="en-US" altLang="zh-TW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)-07.22(</a:t>
                      </a:r>
                      <a:r>
                        <a:rPr lang="zh-TW" altLang="en-US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二</a:t>
                      </a:r>
                      <a:r>
                        <a:rPr lang="en-US" altLang="zh-TW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公告初核結果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承辦人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8217043"/>
                  </a:ext>
                </a:extLst>
              </a:tr>
              <a:tr h="640285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07.22(</a:t>
                      </a:r>
                      <a:r>
                        <a:rPr lang="zh-TW" altLang="en-US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二</a:t>
                      </a:r>
                      <a:r>
                        <a:rPr lang="en-US" altLang="zh-TW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)-07.25(</a:t>
                      </a:r>
                      <a:r>
                        <a:rPr lang="zh-TW" altLang="en-US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五</a:t>
                      </a:r>
                      <a:r>
                        <a:rPr lang="en-US" altLang="zh-TW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依初核結果進行修正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學校行政端：轉知教師檢核結果。</a:t>
                      </a:r>
                      <a:endParaRPr lang="en-US" altLang="zh-TW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en-US" altLang="zh-TW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視需修正處由特教教師或行政端進行修正。</a:t>
                      </a:r>
                      <a:r>
                        <a:rPr lang="en-US" altLang="zh-TW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0725016"/>
                  </a:ext>
                </a:extLst>
              </a:tr>
              <a:tr h="632737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07.28(</a:t>
                      </a:r>
                      <a:r>
                        <a:rPr lang="zh-TW" altLang="en-US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一</a:t>
                      </a:r>
                      <a:r>
                        <a:rPr lang="en-US" altLang="zh-TW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)-08.1(</a:t>
                      </a:r>
                      <a:r>
                        <a:rPr lang="zh-TW" altLang="en-US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五</a:t>
                      </a:r>
                      <a:r>
                        <a:rPr lang="en-US" altLang="zh-TW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複核作業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備查作業小組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9936285"/>
                  </a:ext>
                </a:extLst>
              </a:tr>
              <a:tr h="632737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08.4(</a:t>
                      </a:r>
                      <a:r>
                        <a:rPr lang="zh-TW" altLang="en-US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一</a:t>
                      </a:r>
                      <a:r>
                        <a:rPr lang="en-US" altLang="zh-TW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)-08.6(</a:t>
                      </a:r>
                      <a:r>
                        <a:rPr lang="zh-TW" altLang="en-US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三</a:t>
                      </a:r>
                      <a:r>
                        <a:rPr lang="en-US" altLang="zh-TW" sz="2000" b="1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結果公告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承辦人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1019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63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TW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課程計畫上傳表件說明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8" name="內容版面配置區 7">
            <a:extLst>
              <a:ext uri="{FF2B5EF4-FFF2-40B4-BE49-F238E27FC236}">
                <a16:creationId xmlns:a16="http://schemas.microsoft.com/office/drawing/2014/main" id="{C9055B6C-9355-43A6-9270-2B1000177D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1984102"/>
              </p:ext>
            </p:extLst>
          </p:nvPr>
        </p:nvGraphicFramePr>
        <p:xfrm>
          <a:off x="1044515" y="3572123"/>
          <a:ext cx="6966011" cy="26792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410075">
                  <a:extLst>
                    <a:ext uri="{9D8B030D-6E8A-4147-A177-3AD203B41FA5}">
                      <a16:colId xmlns:a16="http://schemas.microsoft.com/office/drawing/2014/main" val="1497817963"/>
                    </a:ext>
                  </a:extLst>
                </a:gridCol>
                <a:gridCol w="1277968">
                  <a:extLst>
                    <a:ext uri="{9D8B030D-6E8A-4147-A177-3AD203B41FA5}">
                      <a16:colId xmlns:a16="http://schemas.microsoft.com/office/drawing/2014/main" val="3368186951"/>
                    </a:ext>
                  </a:extLst>
                </a:gridCol>
                <a:gridCol w="1277968">
                  <a:extLst>
                    <a:ext uri="{9D8B030D-6E8A-4147-A177-3AD203B41FA5}">
                      <a16:colId xmlns:a16="http://schemas.microsoft.com/office/drawing/2014/main" val="2185118345"/>
                    </a:ext>
                  </a:extLst>
                </a:gridCol>
              </a:tblGrid>
              <a:tr h="384256">
                <a:tc>
                  <a:txBody>
                    <a:bodyPr/>
                    <a:lstStyle/>
                    <a:p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經會議審議並通過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374490"/>
                  </a:ext>
                </a:extLst>
              </a:tr>
              <a:tr h="384256">
                <a:tc>
                  <a:txBody>
                    <a:bodyPr/>
                    <a:lstStyle/>
                    <a:p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特推會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課發會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5593807"/>
                  </a:ext>
                </a:extLst>
              </a:tr>
              <a:tr h="384256">
                <a:tc>
                  <a:txBody>
                    <a:bodyPr/>
                    <a:lstStyle/>
                    <a:p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資賦優異學生個別輔導計畫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693187"/>
                  </a:ext>
                </a:extLst>
              </a:tr>
              <a:tr h="384256">
                <a:tc>
                  <a:txBody>
                    <a:bodyPr/>
                    <a:lstStyle/>
                    <a:p>
                      <a:r>
                        <a:rPr lang="en-US" altLang="zh-TW" sz="1800" kern="12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4.</a:t>
                      </a:r>
                      <a:r>
                        <a:rPr lang="zh-TW" altLang="zh-TW" sz="1800" kern="12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資賦優異學生課程需求彙整表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ˇ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4960824"/>
                  </a:ext>
                </a:extLst>
              </a:tr>
              <a:tr h="3789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kern="12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5.</a:t>
                      </a:r>
                      <a:r>
                        <a:rPr lang="zh-TW" altLang="zh-TW" sz="1800" kern="12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特殊教育課程與教學調整計畫</a:t>
                      </a:r>
                      <a:r>
                        <a:rPr lang="en-US" altLang="zh-TW" sz="1800" kern="12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altLang="en-US" sz="1800" kern="12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需核章</a:t>
                      </a:r>
                      <a:r>
                        <a:rPr lang="en-US" altLang="zh-TW" sz="1800" kern="12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4472110"/>
                  </a:ext>
                </a:extLst>
              </a:tr>
              <a:tr h="384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kern="12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6.</a:t>
                      </a:r>
                      <a:r>
                        <a:rPr lang="zh-TW" altLang="zh-TW" sz="1800" kern="12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資優課程規劃及節數配置表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ˇ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751888"/>
                  </a:ext>
                </a:extLst>
              </a:tr>
              <a:tr h="378992">
                <a:tc>
                  <a:txBody>
                    <a:bodyPr/>
                    <a:lstStyle/>
                    <a:p>
                      <a:r>
                        <a:rPr lang="en-US" altLang="zh-TW" sz="1800" kern="12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7.</a:t>
                      </a:r>
                      <a:r>
                        <a:rPr lang="zh-TW" altLang="zh-TW" sz="1800" kern="12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特殊教育</a:t>
                      </a:r>
                      <a:r>
                        <a:rPr lang="en-US" altLang="zh-TW" sz="1800" kern="12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altLang="zh-TW" sz="1800" kern="12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資賦優異類</a:t>
                      </a:r>
                      <a:r>
                        <a:rPr lang="en-US" altLang="zh-TW" sz="1800" kern="12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altLang="zh-TW" sz="1800" kern="12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課程計畫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ˇ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1661362"/>
                  </a:ext>
                </a:extLst>
              </a:tr>
            </a:tbl>
          </a:graphicData>
        </a:graphic>
      </p:graphicFrame>
      <p:sp>
        <p:nvSpPr>
          <p:cNvPr id="11" name="矩形 10">
            <a:extLst>
              <a:ext uri="{FF2B5EF4-FFF2-40B4-BE49-F238E27FC236}">
                <a16:creationId xmlns:a16="http://schemas.microsoft.com/office/drawing/2014/main" id="{D6C4BD1D-5A66-4E90-BD3F-5FC84CFECC9D}"/>
              </a:ext>
            </a:extLst>
          </p:cNvPr>
          <p:cNvSpPr/>
          <p:nvPr/>
        </p:nvSpPr>
        <p:spPr>
          <a:xfrm>
            <a:off x="1044515" y="1464597"/>
            <a:ext cx="71419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應上傳表件說明如下：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自我檢核表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需核章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特推會會議紀錄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含簽到表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課發會會議紀錄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含簽到表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  <p:sp>
        <p:nvSpPr>
          <p:cNvPr id="4" name="箭號: 向左 3">
            <a:extLst>
              <a:ext uri="{FF2B5EF4-FFF2-40B4-BE49-F238E27FC236}">
                <a16:creationId xmlns:a16="http://schemas.microsoft.com/office/drawing/2014/main" id="{94D1D72F-0670-4307-AE27-323C8DC341CC}"/>
              </a:ext>
            </a:extLst>
          </p:cNvPr>
          <p:cNvSpPr/>
          <p:nvPr/>
        </p:nvSpPr>
        <p:spPr>
          <a:xfrm>
            <a:off x="4306584" y="2208387"/>
            <a:ext cx="3522966" cy="1218436"/>
          </a:xfrm>
          <a:prstGeom prst="leftArrow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solidFill>
                  <a:srgbClr val="FF00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會議紀錄日期</a:t>
            </a:r>
            <a:r>
              <a:rPr lang="en-US" altLang="zh-TW" dirty="0">
                <a:solidFill>
                  <a:srgbClr val="FF00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  <a:sym typeface="Wingdings" panose="05000000000000000000" pitchFamily="2" charset="2"/>
              </a:rPr>
              <a:t>:</a:t>
            </a:r>
            <a:r>
              <a:rPr lang="zh-TW" altLang="en-US" dirty="0">
                <a:solidFill>
                  <a:srgbClr val="FF00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特推會</a:t>
            </a:r>
            <a:r>
              <a:rPr lang="en-US" altLang="zh-TW" dirty="0">
                <a:solidFill>
                  <a:srgbClr val="FF00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(</a:t>
            </a:r>
            <a:r>
              <a:rPr lang="zh-TW" altLang="en-US" dirty="0">
                <a:solidFill>
                  <a:srgbClr val="FF00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先</a:t>
            </a:r>
            <a:r>
              <a:rPr lang="en-US" altLang="zh-TW" dirty="0">
                <a:solidFill>
                  <a:srgbClr val="FF00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)</a:t>
            </a:r>
          </a:p>
          <a:p>
            <a:pPr algn="ctr"/>
            <a:r>
              <a:rPr lang="zh-TW" altLang="en-US" dirty="0">
                <a:solidFill>
                  <a:srgbClr val="FF00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             課發會</a:t>
            </a:r>
            <a:r>
              <a:rPr lang="en-US" altLang="zh-TW" dirty="0">
                <a:solidFill>
                  <a:srgbClr val="FF00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(</a:t>
            </a:r>
            <a:r>
              <a:rPr lang="zh-TW" altLang="en-US" dirty="0">
                <a:solidFill>
                  <a:srgbClr val="FF00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後</a:t>
            </a:r>
            <a:r>
              <a:rPr lang="en-US" altLang="zh-TW" dirty="0">
                <a:solidFill>
                  <a:srgbClr val="FF00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)</a:t>
            </a:r>
            <a:endParaRPr lang="zh-TW" altLang="en-US" dirty="0">
              <a:solidFill>
                <a:srgbClr val="FF0000"/>
              </a:solidFill>
              <a:latin typeface="華康新特明體" panose="02020909000000000000" pitchFamily="49" charset="-120"/>
              <a:ea typeface="華康新特明體" panose="02020909000000000000" pitchFamily="49" charset="-12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25BDBD6-85CB-4150-9F2B-61F10C3C26DF}"/>
              </a:ext>
            </a:extLst>
          </p:cNvPr>
          <p:cNvSpPr/>
          <p:nvPr/>
        </p:nvSpPr>
        <p:spPr>
          <a:xfrm>
            <a:off x="8186468" y="4573898"/>
            <a:ext cx="3456291" cy="675713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solidFill>
                  <a:srgbClr val="FF00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請行政端務必將新表件轉給教師，</a:t>
            </a:r>
            <a:endParaRPr lang="en-US" altLang="zh-TW" dirty="0">
              <a:solidFill>
                <a:srgbClr val="FF0000"/>
              </a:solidFill>
              <a:latin typeface="華康新特明體" panose="02020909000000000000" pitchFamily="49" charset="-120"/>
              <a:ea typeface="華康新特明體" panose="02020909000000000000" pitchFamily="49" charset="-120"/>
            </a:endParaRPr>
          </a:p>
          <a:p>
            <a:pPr algn="ctr"/>
            <a:r>
              <a:rPr lang="zh-TW" altLang="en-US" dirty="0">
                <a:solidFill>
                  <a:srgbClr val="FF00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勿沿用前一學年度格式</a:t>
            </a:r>
          </a:p>
        </p:txBody>
      </p:sp>
      <p:sp>
        <p:nvSpPr>
          <p:cNvPr id="3" name="矩形: 圓角 2">
            <a:extLst>
              <a:ext uri="{FF2B5EF4-FFF2-40B4-BE49-F238E27FC236}">
                <a16:creationId xmlns:a16="http://schemas.microsoft.com/office/drawing/2014/main" id="{C51E1287-A642-4286-A3E9-EC69B90F1B50}"/>
              </a:ext>
            </a:extLst>
          </p:cNvPr>
          <p:cNvSpPr/>
          <p:nvPr/>
        </p:nvSpPr>
        <p:spPr>
          <a:xfrm>
            <a:off x="1044515" y="2409825"/>
            <a:ext cx="3175060" cy="828675"/>
          </a:xfrm>
          <a:prstGeom prst="roundRect">
            <a:avLst/>
          </a:prstGeom>
          <a:noFill/>
          <a:ln w="28575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1027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圖片 15">
            <a:extLst>
              <a:ext uri="{FF2B5EF4-FFF2-40B4-BE49-F238E27FC236}">
                <a16:creationId xmlns:a16="http://schemas.microsoft.com/office/drawing/2014/main" id="{B4EA3B6B-2EBF-42B3-9F80-53A549D08C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880" y="1557252"/>
            <a:ext cx="6228147" cy="5049374"/>
          </a:xfrm>
          <a:prstGeom prst="rect">
            <a:avLst/>
          </a:prstGeom>
        </p:spPr>
      </p:pic>
      <p:pic>
        <p:nvPicPr>
          <p:cNvPr id="21" name="圖片 20">
            <a:extLst>
              <a:ext uri="{FF2B5EF4-FFF2-40B4-BE49-F238E27FC236}">
                <a16:creationId xmlns:a16="http://schemas.microsoft.com/office/drawing/2014/main" id="{E63D572C-E3C4-4FBD-A387-22BD3446B6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628" y="2471823"/>
            <a:ext cx="6724650" cy="2828925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lvl="1"/>
            <a:r>
              <a:rPr lang="zh-TW" altLang="en-US" sz="3600" b="1" kern="1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j-cs"/>
              </a:rPr>
              <a:t>學校應辦事項</a:t>
            </a:r>
            <a:r>
              <a:rPr lang="en-US" altLang="zh-TW" sz="3600" b="1" kern="1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j-cs"/>
              </a:rPr>
              <a:t>-</a:t>
            </a:r>
            <a:r>
              <a:rPr lang="zh-TW" altLang="en-US" sz="3200" kern="1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j-cs"/>
              </a:rPr>
              <a:t>特推會及課發會</a:t>
            </a:r>
            <a:endParaRPr lang="zh-TW" altLang="zh-TW" sz="3600" kern="1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+mj-cs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F7522F4C-E7A9-437D-997B-6BA24F9836DF}"/>
              </a:ext>
            </a:extLst>
          </p:cNvPr>
          <p:cNvSpPr txBox="1"/>
          <p:nvPr/>
        </p:nvSpPr>
        <p:spPr>
          <a:xfrm>
            <a:off x="1104900" y="3249050"/>
            <a:ext cx="3451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★學校應召開</a:t>
            </a:r>
            <a:r>
              <a:rPr lang="zh-TW" altLang="en-US" dirty="0">
                <a:highlight>
                  <a:srgbClr val="FFFF00"/>
                </a:highlight>
                <a:latin typeface="標楷體" panose="03000509000000000000" pitchFamily="65" charset="-120"/>
                <a:ea typeface="標楷體" panose="03000509000000000000" pitchFamily="65" charset="-120"/>
              </a:rPr>
              <a:t>特推會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及</a:t>
            </a:r>
            <a:r>
              <a:rPr lang="zh-TW" altLang="en-US" dirty="0">
                <a:highlight>
                  <a:srgbClr val="FFFF00"/>
                </a:highlight>
                <a:latin typeface="標楷體" panose="03000509000000000000" pitchFamily="65" charset="-120"/>
                <a:ea typeface="標楷體" panose="03000509000000000000" pitchFamily="65" charset="-120"/>
              </a:rPr>
              <a:t>課發會</a:t>
            </a:r>
            <a:endParaRPr lang="en-US" altLang="zh-TW" dirty="0">
              <a:highlight>
                <a:srgbClr val="FFFF00"/>
              </a:highligh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1026" name="Picture 2" descr="請注意注意的貼圖| Yabe-LINE貼圖代購| 台灣No.1，最便宜高效率的代購網">
            <a:extLst>
              <a:ext uri="{FF2B5EF4-FFF2-40B4-BE49-F238E27FC236}">
                <a16:creationId xmlns:a16="http://schemas.microsoft.com/office/drawing/2014/main" id="{F8CCFEB8-5993-421E-8866-1F8C8740B0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13" b="37010"/>
          <a:stretch/>
        </p:blipFill>
        <p:spPr bwMode="auto">
          <a:xfrm rot="242437">
            <a:off x="1619208" y="4266647"/>
            <a:ext cx="2716567" cy="82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文字方塊 11">
            <a:extLst>
              <a:ext uri="{FF2B5EF4-FFF2-40B4-BE49-F238E27FC236}">
                <a16:creationId xmlns:a16="http://schemas.microsoft.com/office/drawing/2014/main" id="{2B07881C-E234-4F61-A35E-7C93E4FDE8FA}"/>
              </a:ext>
            </a:extLst>
          </p:cNvPr>
          <p:cNvSpPr txBox="1"/>
          <p:nvPr/>
        </p:nvSpPr>
        <p:spPr>
          <a:xfrm>
            <a:off x="1104900" y="3757983"/>
            <a:ext cx="3467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務必將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〝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應審議通過文件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〞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名稱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載明於</a:t>
            </a:r>
            <a:r>
              <a:rPr lang="zh-TW" altLang="en-US" u="sng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案由及說明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並</a:t>
            </a:r>
            <a:r>
              <a:rPr lang="zh-TW" altLang="en-US" u="sng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決議通過</a:t>
            </a:r>
          </a:p>
        </p:txBody>
      </p:sp>
      <p:pic>
        <p:nvPicPr>
          <p:cNvPr id="18" name="圖片 17">
            <a:extLst>
              <a:ext uri="{FF2B5EF4-FFF2-40B4-BE49-F238E27FC236}">
                <a16:creationId xmlns:a16="http://schemas.microsoft.com/office/drawing/2014/main" id="{98AB566E-D54B-425D-B05F-B0ED473C891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181" y="1466845"/>
            <a:ext cx="1772774" cy="1772774"/>
          </a:xfrm>
          <a:prstGeom prst="rect">
            <a:avLst/>
          </a:prstGeom>
        </p:spPr>
      </p:pic>
      <p:sp>
        <p:nvSpPr>
          <p:cNvPr id="19" name="文字方塊 18">
            <a:extLst>
              <a:ext uri="{FF2B5EF4-FFF2-40B4-BE49-F238E27FC236}">
                <a16:creationId xmlns:a16="http://schemas.microsoft.com/office/drawing/2014/main" id="{3C7589ED-1363-4949-9578-E6225A0457F4}"/>
              </a:ext>
            </a:extLst>
          </p:cNvPr>
          <p:cNvSpPr txBox="1"/>
          <p:nvPr/>
        </p:nvSpPr>
        <p:spPr>
          <a:xfrm>
            <a:off x="7905642" y="479285"/>
            <a:ext cx="365448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TW" altLang="en-US" dirty="0">
                <a:solidFill>
                  <a:srgbClr val="FF00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特推會會議紀錄</a:t>
            </a:r>
            <a:r>
              <a:rPr lang="zh-TW" altLang="en-US" dirty="0">
                <a:latin typeface="華康新特明體" panose="02020909000000000000" pitchFamily="49" charset="-120"/>
                <a:ea typeface="華康新特明體" panose="02020909000000000000" pitchFamily="49" charset="-120"/>
              </a:rPr>
              <a:t>還需包含報告事項</a:t>
            </a:r>
            <a:endParaRPr lang="en-US" altLang="zh-TW" dirty="0">
              <a:latin typeface="華康新特明體" panose="02020909000000000000" pitchFamily="49" charset="-120"/>
              <a:ea typeface="華康新特明體" panose="02020909000000000000" pitchFamily="49" charset="-120"/>
            </a:endParaRPr>
          </a:p>
          <a:p>
            <a:r>
              <a:rPr lang="zh-TW" altLang="en-US" dirty="0">
                <a:latin typeface="華康新特明體" panose="02020909000000000000" pitchFamily="49" charset="-120"/>
                <a:ea typeface="華康新特明體" panose="02020909000000000000" pitchFamily="49" charset="-120"/>
              </a:rPr>
              <a:t>（含工作報告、前次會議決議及執行情形、討論事項及決議，且會議紀錄需</a:t>
            </a:r>
            <a:r>
              <a:rPr lang="zh-TW" altLang="en-US" dirty="0">
                <a:solidFill>
                  <a:srgbClr val="FF00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含附件</a:t>
            </a:r>
            <a:r>
              <a:rPr lang="en-US" altLang="zh-TW" dirty="0">
                <a:latin typeface="華康新特明體" panose="02020909000000000000" pitchFamily="49" charset="-120"/>
                <a:ea typeface="華康新特明體" panose="02020909000000000000" pitchFamily="49" charset="-120"/>
              </a:rPr>
              <a:t>)</a:t>
            </a:r>
            <a:endParaRPr lang="zh-TW" altLang="en-US" dirty="0">
              <a:latin typeface="華康新特明體" panose="02020909000000000000" pitchFamily="49" charset="-120"/>
              <a:ea typeface="華康新特明體" panose="02020909000000000000" pitchFamily="49" charset="-120"/>
            </a:endParaRPr>
          </a:p>
        </p:txBody>
      </p:sp>
      <p:sp>
        <p:nvSpPr>
          <p:cNvPr id="13" name="語音泡泡: 橢圓形 12">
            <a:extLst>
              <a:ext uri="{FF2B5EF4-FFF2-40B4-BE49-F238E27FC236}">
                <a16:creationId xmlns:a16="http://schemas.microsoft.com/office/drawing/2014/main" id="{33E7FAAA-65C7-477B-A2A3-261A675029CA}"/>
              </a:ext>
            </a:extLst>
          </p:cNvPr>
          <p:cNvSpPr/>
          <p:nvPr/>
        </p:nvSpPr>
        <p:spPr>
          <a:xfrm>
            <a:off x="8748271" y="4568558"/>
            <a:ext cx="2834258" cy="732190"/>
          </a:xfrm>
          <a:prstGeom prst="wedgeEllipseCallout">
            <a:avLst>
              <a:gd name="adj1" fmla="val -41302"/>
              <a:gd name="adj2" fmla="val -68458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bg2">
                    <a:lumMod val="10000"/>
                  </a:schemeClr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請比照範本用字</a:t>
            </a:r>
            <a:endParaRPr lang="en-US" altLang="zh-TW" sz="2000" dirty="0">
              <a:solidFill>
                <a:schemeClr val="bg2">
                  <a:lumMod val="10000"/>
                </a:schemeClr>
              </a:solidFill>
              <a:latin typeface="華康新特明體" panose="02020909000000000000" pitchFamily="49" charset="-120"/>
              <a:ea typeface="華康新特明體" panose="02020909000000000000" pitchFamily="49" charset="-120"/>
            </a:endParaRPr>
          </a:p>
        </p:txBody>
      </p:sp>
      <p:sp>
        <p:nvSpPr>
          <p:cNvPr id="22" name="矩形: 圓角 21">
            <a:extLst>
              <a:ext uri="{FF2B5EF4-FFF2-40B4-BE49-F238E27FC236}">
                <a16:creationId xmlns:a16="http://schemas.microsoft.com/office/drawing/2014/main" id="{D8D3850C-69B6-4197-90FE-1E1694BFE210}"/>
              </a:ext>
            </a:extLst>
          </p:cNvPr>
          <p:cNvSpPr/>
          <p:nvPr/>
        </p:nvSpPr>
        <p:spPr>
          <a:xfrm>
            <a:off x="4858102" y="1897964"/>
            <a:ext cx="6227702" cy="457200"/>
          </a:xfrm>
          <a:custGeom>
            <a:avLst/>
            <a:gdLst>
              <a:gd name="connsiteX0" fmla="*/ 0 w 6227702"/>
              <a:gd name="connsiteY0" fmla="*/ 76202 h 457200"/>
              <a:gd name="connsiteX1" fmla="*/ 76202 w 6227702"/>
              <a:gd name="connsiteY1" fmla="*/ 0 h 457200"/>
              <a:gd name="connsiteX2" fmla="*/ 872741 w 6227702"/>
              <a:gd name="connsiteY2" fmla="*/ 0 h 457200"/>
              <a:gd name="connsiteX3" fmla="*/ 1547774 w 6227702"/>
              <a:gd name="connsiteY3" fmla="*/ 0 h 457200"/>
              <a:gd name="connsiteX4" fmla="*/ 2162054 w 6227702"/>
              <a:gd name="connsiteY4" fmla="*/ 0 h 457200"/>
              <a:gd name="connsiteX5" fmla="*/ 2654828 w 6227702"/>
              <a:gd name="connsiteY5" fmla="*/ 0 h 457200"/>
              <a:gd name="connsiteX6" fmla="*/ 3269109 w 6227702"/>
              <a:gd name="connsiteY6" fmla="*/ 0 h 457200"/>
              <a:gd name="connsiteX7" fmla="*/ 4065648 w 6227702"/>
              <a:gd name="connsiteY7" fmla="*/ 0 h 457200"/>
              <a:gd name="connsiteX8" fmla="*/ 4619175 w 6227702"/>
              <a:gd name="connsiteY8" fmla="*/ 0 h 457200"/>
              <a:gd name="connsiteX9" fmla="*/ 5354961 w 6227702"/>
              <a:gd name="connsiteY9" fmla="*/ 0 h 457200"/>
              <a:gd name="connsiteX10" fmla="*/ 6151500 w 6227702"/>
              <a:gd name="connsiteY10" fmla="*/ 0 h 457200"/>
              <a:gd name="connsiteX11" fmla="*/ 6227702 w 6227702"/>
              <a:gd name="connsiteY11" fmla="*/ 76202 h 457200"/>
              <a:gd name="connsiteX12" fmla="*/ 6227702 w 6227702"/>
              <a:gd name="connsiteY12" fmla="*/ 380998 h 457200"/>
              <a:gd name="connsiteX13" fmla="*/ 6151500 w 6227702"/>
              <a:gd name="connsiteY13" fmla="*/ 457200 h 457200"/>
              <a:gd name="connsiteX14" fmla="*/ 5658726 w 6227702"/>
              <a:gd name="connsiteY14" fmla="*/ 457200 h 457200"/>
              <a:gd name="connsiteX15" fmla="*/ 5165952 w 6227702"/>
              <a:gd name="connsiteY15" fmla="*/ 457200 h 457200"/>
              <a:gd name="connsiteX16" fmla="*/ 4673177 w 6227702"/>
              <a:gd name="connsiteY16" fmla="*/ 457200 h 457200"/>
              <a:gd name="connsiteX17" fmla="*/ 4180403 w 6227702"/>
              <a:gd name="connsiteY17" fmla="*/ 457200 h 457200"/>
              <a:gd name="connsiteX18" fmla="*/ 3566123 w 6227702"/>
              <a:gd name="connsiteY18" fmla="*/ 457200 h 457200"/>
              <a:gd name="connsiteX19" fmla="*/ 2891090 w 6227702"/>
              <a:gd name="connsiteY19" fmla="*/ 457200 h 457200"/>
              <a:gd name="connsiteX20" fmla="*/ 2337563 w 6227702"/>
              <a:gd name="connsiteY20" fmla="*/ 457200 h 457200"/>
              <a:gd name="connsiteX21" fmla="*/ 1723283 w 6227702"/>
              <a:gd name="connsiteY21" fmla="*/ 457200 h 457200"/>
              <a:gd name="connsiteX22" fmla="*/ 1048250 w 6227702"/>
              <a:gd name="connsiteY22" fmla="*/ 457200 h 457200"/>
              <a:gd name="connsiteX23" fmla="*/ 76202 w 6227702"/>
              <a:gd name="connsiteY23" fmla="*/ 457200 h 457200"/>
              <a:gd name="connsiteX24" fmla="*/ 0 w 6227702"/>
              <a:gd name="connsiteY24" fmla="*/ 380998 h 457200"/>
              <a:gd name="connsiteX25" fmla="*/ 0 w 6227702"/>
              <a:gd name="connsiteY25" fmla="*/ 76202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227702" h="457200" extrusionOk="0">
                <a:moveTo>
                  <a:pt x="0" y="76202"/>
                </a:moveTo>
                <a:cubicBezTo>
                  <a:pt x="-1725" y="38048"/>
                  <a:pt x="36267" y="-4955"/>
                  <a:pt x="76202" y="0"/>
                </a:cubicBezTo>
                <a:cubicBezTo>
                  <a:pt x="457806" y="2755"/>
                  <a:pt x="557251" y="-29572"/>
                  <a:pt x="872741" y="0"/>
                </a:cubicBezTo>
                <a:cubicBezTo>
                  <a:pt x="1188231" y="29572"/>
                  <a:pt x="1222381" y="31277"/>
                  <a:pt x="1547774" y="0"/>
                </a:cubicBezTo>
                <a:cubicBezTo>
                  <a:pt x="1873167" y="-31277"/>
                  <a:pt x="1950130" y="-23482"/>
                  <a:pt x="2162054" y="0"/>
                </a:cubicBezTo>
                <a:cubicBezTo>
                  <a:pt x="2373978" y="23482"/>
                  <a:pt x="2539152" y="-546"/>
                  <a:pt x="2654828" y="0"/>
                </a:cubicBezTo>
                <a:cubicBezTo>
                  <a:pt x="2770504" y="546"/>
                  <a:pt x="3107497" y="-9076"/>
                  <a:pt x="3269109" y="0"/>
                </a:cubicBezTo>
                <a:cubicBezTo>
                  <a:pt x="3430721" y="9076"/>
                  <a:pt x="3830673" y="27963"/>
                  <a:pt x="4065648" y="0"/>
                </a:cubicBezTo>
                <a:cubicBezTo>
                  <a:pt x="4300623" y="-27963"/>
                  <a:pt x="4365190" y="-10636"/>
                  <a:pt x="4619175" y="0"/>
                </a:cubicBezTo>
                <a:cubicBezTo>
                  <a:pt x="4873160" y="10636"/>
                  <a:pt x="5176313" y="-1876"/>
                  <a:pt x="5354961" y="0"/>
                </a:cubicBezTo>
                <a:cubicBezTo>
                  <a:pt x="5533609" y="1876"/>
                  <a:pt x="5952549" y="-6991"/>
                  <a:pt x="6151500" y="0"/>
                </a:cubicBezTo>
                <a:cubicBezTo>
                  <a:pt x="6192477" y="4878"/>
                  <a:pt x="6225405" y="32113"/>
                  <a:pt x="6227702" y="76202"/>
                </a:cubicBezTo>
                <a:cubicBezTo>
                  <a:pt x="6226425" y="202135"/>
                  <a:pt x="6236913" y="299113"/>
                  <a:pt x="6227702" y="380998"/>
                </a:cubicBezTo>
                <a:cubicBezTo>
                  <a:pt x="6223539" y="424478"/>
                  <a:pt x="6200177" y="452856"/>
                  <a:pt x="6151500" y="457200"/>
                </a:cubicBezTo>
                <a:cubicBezTo>
                  <a:pt x="5975309" y="442830"/>
                  <a:pt x="5880247" y="474267"/>
                  <a:pt x="5658726" y="457200"/>
                </a:cubicBezTo>
                <a:cubicBezTo>
                  <a:pt x="5437205" y="440133"/>
                  <a:pt x="5283150" y="449832"/>
                  <a:pt x="5165952" y="457200"/>
                </a:cubicBezTo>
                <a:cubicBezTo>
                  <a:pt x="5048754" y="464568"/>
                  <a:pt x="4842328" y="441117"/>
                  <a:pt x="4673177" y="457200"/>
                </a:cubicBezTo>
                <a:cubicBezTo>
                  <a:pt x="4504027" y="473283"/>
                  <a:pt x="4420807" y="453288"/>
                  <a:pt x="4180403" y="457200"/>
                </a:cubicBezTo>
                <a:cubicBezTo>
                  <a:pt x="3939999" y="461112"/>
                  <a:pt x="3821020" y="431781"/>
                  <a:pt x="3566123" y="457200"/>
                </a:cubicBezTo>
                <a:cubicBezTo>
                  <a:pt x="3311226" y="482619"/>
                  <a:pt x="3189254" y="484854"/>
                  <a:pt x="2891090" y="457200"/>
                </a:cubicBezTo>
                <a:cubicBezTo>
                  <a:pt x="2592926" y="429546"/>
                  <a:pt x="2467036" y="476181"/>
                  <a:pt x="2337563" y="457200"/>
                </a:cubicBezTo>
                <a:cubicBezTo>
                  <a:pt x="2208090" y="438219"/>
                  <a:pt x="1973870" y="481955"/>
                  <a:pt x="1723283" y="457200"/>
                </a:cubicBezTo>
                <a:cubicBezTo>
                  <a:pt x="1472696" y="432445"/>
                  <a:pt x="1382186" y="425826"/>
                  <a:pt x="1048250" y="457200"/>
                </a:cubicBezTo>
                <a:cubicBezTo>
                  <a:pt x="714314" y="488574"/>
                  <a:pt x="433656" y="427583"/>
                  <a:pt x="76202" y="457200"/>
                </a:cubicBezTo>
                <a:cubicBezTo>
                  <a:pt x="40239" y="461488"/>
                  <a:pt x="-616" y="429153"/>
                  <a:pt x="0" y="380998"/>
                </a:cubicBezTo>
                <a:cubicBezTo>
                  <a:pt x="2081" y="289279"/>
                  <a:pt x="428" y="176194"/>
                  <a:pt x="0" y="76202"/>
                </a:cubicBezTo>
                <a:close/>
              </a:path>
            </a:pathLst>
          </a:custGeom>
          <a:noFill/>
          <a:ln w="28575" cap="rnd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199095073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5378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3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A276187-B5C8-4C67-8C35-86B173D0C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課程計畫空白表格說明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2400" b="0" dirty="0">
                <a:latin typeface="標楷體" panose="03000509000000000000" pitchFamily="65" charset="-120"/>
                <a:ea typeface="標楷體" panose="03000509000000000000" pitchFamily="65" charset="-120"/>
              </a:rPr>
              <a:t>學生課程需求彙整表</a:t>
            </a:r>
            <a:endParaRPr lang="zh-TW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07D68DA8-2930-4CBC-8072-7A76D8F4C9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841" y="1558037"/>
            <a:ext cx="8538799" cy="4577432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F975BC06-467C-4C5D-B1B5-143DCE5045BF}"/>
              </a:ext>
            </a:extLst>
          </p:cNvPr>
          <p:cNvSpPr txBox="1"/>
          <p:nvPr/>
        </p:nvSpPr>
        <p:spPr>
          <a:xfrm>
            <a:off x="4479269" y="4589681"/>
            <a:ext cx="258256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TW" altLang="en-US" dirty="0">
                <a:solidFill>
                  <a:srgbClr val="FF00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與</a:t>
            </a:r>
            <a:r>
              <a:rPr lang="en-US" altLang="zh-TW" dirty="0">
                <a:solidFill>
                  <a:srgbClr val="FF00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113</a:t>
            </a:r>
            <a:r>
              <a:rPr lang="zh-TW" altLang="en-US" dirty="0">
                <a:solidFill>
                  <a:srgbClr val="FF00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學年度表格相同</a:t>
            </a:r>
          </a:p>
        </p:txBody>
      </p:sp>
    </p:spTree>
    <p:extLst>
      <p:ext uri="{BB962C8B-B14F-4D97-AF65-F5344CB8AC3E}">
        <p14:creationId xmlns:p14="http://schemas.microsoft.com/office/powerpoint/2010/main" val="188124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TW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課程計畫空白表格說明</a:t>
            </a:r>
            <a:r>
              <a:rPr lang="en-US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3200" b="0">
                <a:latin typeface="標楷體" panose="03000509000000000000" pitchFamily="65" charset="-120"/>
                <a:ea typeface="標楷體" panose="03000509000000000000" pitchFamily="65" charset="-120"/>
              </a:rPr>
              <a:t>課程規劃及</a:t>
            </a:r>
            <a:r>
              <a:rPr lang="zh-TW" altLang="en-US" sz="3200" b="0" dirty="0">
                <a:latin typeface="標楷體" panose="03000509000000000000" pitchFamily="65" charset="-120"/>
                <a:ea typeface="標楷體" panose="03000509000000000000" pitchFamily="65" charset="-120"/>
              </a:rPr>
              <a:t>節數配置表</a:t>
            </a:r>
            <a:endParaRPr lang="zh-TW" altLang="en-US" sz="3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2AA71268-1135-4E6D-84F0-B0338E4E2B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1477097"/>
            <a:ext cx="7850397" cy="5151244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21912889-9D02-4DF4-B135-78F9718B6AC3}"/>
              </a:ext>
            </a:extLst>
          </p:cNvPr>
          <p:cNvSpPr txBox="1"/>
          <p:nvPr/>
        </p:nvSpPr>
        <p:spPr>
          <a:xfrm>
            <a:off x="9134475" y="2695575"/>
            <a:ext cx="230505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TW" altLang="en-US" dirty="0">
                <a:solidFill>
                  <a:srgbClr val="FF00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若科目採全抽離，</a:t>
            </a:r>
            <a:endParaRPr lang="en-US" altLang="zh-TW" dirty="0">
              <a:solidFill>
                <a:srgbClr val="FF0000"/>
              </a:solidFill>
              <a:latin typeface="華康新特明體" panose="02020909000000000000" pitchFamily="49" charset="-120"/>
              <a:ea typeface="華康新特明體" panose="02020909000000000000" pitchFamily="49" charset="-120"/>
            </a:endParaRPr>
          </a:p>
          <a:p>
            <a:pPr algn="ctr"/>
            <a:r>
              <a:rPr lang="zh-TW" altLang="en-US" dirty="0">
                <a:solidFill>
                  <a:srgbClr val="FF0000"/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應進行課程濃縮調整</a:t>
            </a: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41A3DE5E-425B-4B05-82BA-3361FB819744}"/>
              </a:ext>
            </a:extLst>
          </p:cNvPr>
          <p:cNvSpPr/>
          <p:nvPr/>
        </p:nvSpPr>
        <p:spPr>
          <a:xfrm>
            <a:off x="7353299" y="3829051"/>
            <a:ext cx="600075" cy="504824"/>
          </a:xfrm>
          <a:prstGeom prst="roundRect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5" name="接點: 弧形 14">
            <a:extLst>
              <a:ext uri="{FF2B5EF4-FFF2-40B4-BE49-F238E27FC236}">
                <a16:creationId xmlns:a16="http://schemas.microsoft.com/office/drawing/2014/main" id="{AE2E3654-B63A-4E5A-AE4F-EE05228129A6}"/>
              </a:ext>
            </a:extLst>
          </p:cNvPr>
          <p:cNvCxnSpPr/>
          <p:nvPr/>
        </p:nvCxnSpPr>
        <p:spPr>
          <a:xfrm flipV="1">
            <a:off x="8039100" y="3133725"/>
            <a:ext cx="1000125" cy="918994"/>
          </a:xfrm>
          <a:prstGeom prst="curvedConnector3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45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6C36E46-25BF-4391-A726-C74E2CE0D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課程計畫空白表格說明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2400" b="0" dirty="0">
                <a:latin typeface="標楷體" panose="03000509000000000000" pitchFamily="65" charset="-120"/>
                <a:ea typeface="標楷體" panose="03000509000000000000" pitchFamily="65" charset="-120"/>
              </a:rPr>
              <a:t>課程計畫</a:t>
            </a:r>
            <a:endParaRPr lang="zh-TW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D50BC124-6072-495F-AE6B-28C56ECC36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730" y="1456985"/>
            <a:ext cx="7533022" cy="520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874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lvl="1"/>
            <a:r>
              <a:rPr lang="zh-TW" altLang="en-US" sz="3600" b="1" kern="1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j-cs"/>
              </a:rPr>
              <a:t>學校應辦事項</a:t>
            </a:r>
            <a:r>
              <a:rPr lang="en-US" altLang="zh-TW" sz="3600" b="1" kern="1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j-cs"/>
              </a:rPr>
              <a:t>-</a:t>
            </a:r>
            <a:r>
              <a:rPr lang="zh-TW" altLang="en-US" sz="3200" b="1" kern="1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j-cs"/>
              </a:rPr>
              <a:t>自我檢核表</a:t>
            </a:r>
            <a:endParaRPr lang="zh-TW" altLang="zh-TW" sz="3600" kern="1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+mj-cs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EEED0444-EA05-4027-BCEA-D2099AD927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1484303"/>
            <a:ext cx="5270152" cy="5010404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EF6A2D13-CB1D-4092-B84E-483D77F001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694" y="1363855"/>
            <a:ext cx="4549888" cy="5294060"/>
          </a:xfrm>
          <a:prstGeom prst="rect">
            <a:avLst/>
          </a:prstGeom>
        </p:spPr>
      </p:pic>
      <p:sp>
        <p:nvSpPr>
          <p:cNvPr id="15" name="想法泡泡: 雲朵 14">
            <a:extLst>
              <a:ext uri="{FF2B5EF4-FFF2-40B4-BE49-F238E27FC236}">
                <a16:creationId xmlns:a16="http://schemas.microsoft.com/office/drawing/2014/main" id="{86918DD2-F8F7-481C-8E4C-5106D58FBC5D}"/>
              </a:ext>
            </a:extLst>
          </p:cNvPr>
          <p:cNvSpPr/>
          <p:nvPr/>
        </p:nvSpPr>
        <p:spPr>
          <a:xfrm>
            <a:off x="9365844" y="5209049"/>
            <a:ext cx="2070859" cy="996566"/>
          </a:xfrm>
          <a:prstGeom prst="cloudCallou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ln w="0"/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華康新特明體" panose="02020909000000000000" pitchFamily="49" charset="-120"/>
                <a:ea typeface="華康新特明體" panose="02020909000000000000" pitchFamily="49" charset="-120"/>
              </a:rPr>
              <a:t>務必要核章！</a:t>
            </a:r>
            <a:endParaRPr lang="zh-TW" altLang="en-US" dirty="0">
              <a:solidFill>
                <a:schemeClr val="tx2">
                  <a:lumMod val="95000"/>
                  <a:lumOff val="5000"/>
                </a:schemeClr>
              </a:solidFill>
              <a:latin typeface="華康新特明體" panose="02020909000000000000" pitchFamily="49" charset="-120"/>
              <a:ea typeface="華康新特明體" panose="02020909000000000000" pitchFamily="49" charset="-120"/>
            </a:endParaRPr>
          </a:p>
        </p:txBody>
      </p:sp>
      <p:sp>
        <p:nvSpPr>
          <p:cNvPr id="5" name="語音泡泡: 橢圓形 4">
            <a:extLst>
              <a:ext uri="{FF2B5EF4-FFF2-40B4-BE49-F238E27FC236}">
                <a16:creationId xmlns:a16="http://schemas.microsoft.com/office/drawing/2014/main" id="{FF276AAE-50A7-4D2E-AE32-CC5C7227A70B}"/>
              </a:ext>
            </a:extLst>
          </p:cNvPr>
          <p:cNvSpPr/>
          <p:nvPr/>
        </p:nvSpPr>
        <p:spPr>
          <a:xfrm>
            <a:off x="8454789" y="275649"/>
            <a:ext cx="2525783" cy="1088206"/>
          </a:xfrm>
          <a:prstGeom prst="wedgeEllipse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TW" altLang="en-US" dirty="0">
                <a:solidFill>
                  <a:schemeClr val="tx2">
                    <a:lumMod val="95000"/>
                    <a:lumOff val="5000"/>
                  </a:schemeClr>
                </a:solidFill>
                <a:latin typeface="華康新特明體" panose="02020909000000000000" pitchFamily="49" charset="-120"/>
                <a:ea typeface="華康新特明體" panose="02020909000000000000" pitchFamily="49" charset="-120"/>
              </a:rPr>
              <a:t>請確實自我檢核！</a:t>
            </a:r>
            <a:endParaRPr lang="en-US" altLang="zh-TW" dirty="0">
              <a:solidFill>
                <a:schemeClr val="tx2">
                  <a:lumMod val="95000"/>
                  <a:lumOff val="5000"/>
                </a:schemeClr>
              </a:solidFill>
              <a:latin typeface="華康新特明體" panose="02020909000000000000" pitchFamily="49" charset="-120"/>
              <a:ea typeface="華康新特明體" panose="020209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8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</p:bldLst>
  </p:timing>
</p:sld>
</file>

<file path=ppt/theme/theme1.xml><?xml version="1.0" encoding="utf-8"?>
<a:theme xmlns:a="http://schemas.openxmlformats.org/drawingml/2006/main" name="學術文獻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_9411640_TF03431380_TF03431380.potx" id="{923505AA-91E3-4B57-AABA-AC8EA251786D}" vid="{5F9510E3-AB57-464A-AC9C-E4DC9C0F0949}"/>
    </a:ext>
  </a:extLst>
</a:theme>
</file>

<file path=ppt/theme/theme2.xml><?xml version="1.0" encoding="utf-8"?>
<a:theme xmlns:a="http://schemas.openxmlformats.org/drawingml/2006/main" name="Office 佈景主題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DDBB83-77C1-4099-A0AA-289882E745E2}">
  <ds:schemaRefs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4873beb7-5857-4685-be1f-d57550cc96cc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具細條紋和緞帶設計的學術簡報 (寬螢幕)</Template>
  <TotalTime>0</TotalTime>
  <Words>694</Words>
  <Application>Microsoft Office PowerPoint</Application>
  <PresentationFormat>寬螢幕</PresentationFormat>
  <Paragraphs>83</Paragraphs>
  <Slides>10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7" baseType="lpstr">
      <vt:lpstr>Microsoft JhengHei UI</vt:lpstr>
      <vt:lpstr>華康新特明體</vt:lpstr>
      <vt:lpstr>標楷體</vt:lpstr>
      <vt:lpstr>Calibri</vt:lpstr>
      <vt:lpstr>Euphemia</vt:lpstr>
      <vt:lpstr>Wingdings</vt:lpstr>
      <vt:lpstr>學術文獻 16x9</vt:lpstr>
      <vt:lpstr>114學年度特殊教育課程計畫（資賦優異類）說明</vt:lpstr>
      <vt:lpstr>備查計畫說明</vt:lpstr>
      <vt:lpstr>114學年度特殊教育課程計畫備查重要期程</vt:lpstr>
      <vt:lpstr>課程計畫上傳表件說明</vt:lpstr>
      <vt:lpstr>學校應辦事項-特推會及課發會</vt:lpstr>
      <vt:lpstr>課程計畫空白表格說明-學生課程需求彙整表</vt:lpstr>
      <vt:lpstr>課程計畫空白表格說明-課程規劃及節數配置表</vt:lpstr>
      <vt:lpstr>課程計畫空白表格說明-課程計畫</vt:lpstr>
      <vt:lpstr>學校應辦事項-自我檢核表</vt:lpstr>
      <vt:lpstr>Q&amp;A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2022-04-19T10:48:59Z</dcterms:created>
  <dcterms:modified xsi:type="dcterms:W3CDTF">2025-05-14T02:15:33Z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