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4" r:id="rId8"/>
    <p:sldId id="262" r:id="rId9"/>
    <p:sldId id="266" r:id="rId10"/>
    <p:sldId id="263" r:id="rId11"/>
    <p:sldId id="261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73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443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353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796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86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964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712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38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380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77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47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C6DEC1D-D768-4B95-A677-99499E3B81C3}" type="datetimeFigureOut">
              <a:rPr lang="zh-TW" altLang="en-US" smtClean="0"/>
              <a:t>2025/7/30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A4680FA-511F-4C94-8BAC-05932CA53A96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54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734CAE-FDB1-B372-8983-A724D39BDF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國小學童口腔檢查表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8C7D085-E8F8-25BB-4C90-8EE867CD17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9509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 descr="一張含有 文字, 收據, 數字, 字型 的圖片&#10;&#10;AI 產生的內容可能不正確。">
            <a:extLst>
              <a:ext uri="{FF2B5EF4-FFF2-40B4-BE49-F238E27FC236}">
                <a16:creationId xmlns:a16="http://schemas.microsoft.com/office/drawing/2014/main" id="{74DB7A28-4851-5DC1-B370-4C3ED578C0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3727" y="905933"/>
            <a:ext cx="4636549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3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 descr="一張含有 傢俱, 資料表, 服裝, 室內 的圖片&#10;&#10;AI 產生的內容可能不正確。">
            <a:extLst>
              <a:ext uri="{FF2B5EF4-FFF2-40B4-BE49-F238E27FC236}">
                <a16:creationId xmlns:a16="http://schemas.microsoft.com/office/drawing/2014/main" id="{011020A7-D4C4-710D-4B15-B9988FA4A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8989" y="521208"/>
            <a:ext cx="5973862" cy="2210329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5D37B57A-958C-DDAC-2814-5D3EBDA52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590" y="3188737"/>
            <a:ext cx="9108820" cy="275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09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E1BDA5-6B20-1918-C47F-419CEA37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74448"/>
          </a:xfrm>
        </p:spPr>
        <p:txBody>
          <a:bodyPr/>
          <a:lstStyle/>
          <a:p>
            <a:r>
              <a:rPr lang="zh-TW" altLang="en-US" dirty="0">
                <a:solidFill>
                  <a:srgbClr val="FF0000"/>
                </a:solidFill>
              </a:rPr>
              <a:t>牙科感控</a:t>
            </a:r>
            <a:r>
              <a:rPr lang="en-US" altLang="zh-TW" dirty="0">
                <a:solidFill>
                  <a:srgbClr val="FF0000"/>
                </a:solidFill>
              </a:rPr>
              <a:t>SOP</a:t>
            </a:r>
            <a:r>
              <a:rPr lang="zh-TW" altLang="en-US" dirty="0">
                <a:solidFill>
                  <a:srgbClr val="FF0000"/>
                </a:solidFill>
              </a:rPr>
              <a:t>在台灣的演進：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20D19B-1825-721B-28E6-57BA6D0B9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• </a:t>
            </a:r>
            <a:r>
              <a:rPr lang="zh-TW" altLang="en-US" dirty="0"/>
              <a:t>從</a:t>
            </a:r>
            <a:r>
              <a:rPr lang="en-US" altLang="zh-TW" dirty="0"/>
              <a:t>2004</a:t>
            </a:r>
            <a:r>
              <a:rPr lang="zh-TW" altLang="en-US" dirty="0"/>
              <a:t>年前後醫院牙科開始推行</a:t>
            </a:r>
          </a:p>
          <a:p>
            <a:r>
              <a:rPr lang="zh-TW" altLang="en-US" dirty="0"/>
              <a:t> </a:t>
            </a:r>
            <a:r>
              <a:rPr lang="en-US" altLang="zh-TW" dirty="0"/>
              <a:t>• 2009</a:t>
            </a:r>
            <a:r>
              <a:rPr lang="zh-TW" altLang="en-US" dirty="0"/>
              <a:t>年以後診所陸續推動品質認證與</a:t>
            </a:r>
            <a:r>
              <a:rPr lang="en-US" altLang="zh-TW" dirty="0"/>
              <a:t>SOP</a:t>
            </a:r>
            <a:endParaRPr lang="zh-TW" altLang="en-US" dirty="0"/>
          </a:p>
          <a:p>
            <a:r>
              <a:rPr lang="zh-TW" altLang="en-US" dirty="0"/>
              <a:t> </a:t>
            </a:r>
            <a:r>
              <a:rPr lang="en-US" altLang="zh-TW" dirty="0"/>
              <a:t>• 2015</a:t>
            </a:r>
            <a:r>
              <a:rPr lang="zh-TW" altLang="en-US" dirty="0"/>
              <a:t>年後進一步普及與實質應用</a:t>
            </a:r>
          </a:p>
          <a:p>
            <a:r>
              <a:rPr lang="zh-TW" altLang="en-US" dirty="0"/>
              <a:t> </a:t>
            </a:r>
            <a:r>
              <a:rPr lang="en-US" altLang="zh-TW" dirty="0"/>
              <a:t>• 2020</a:t>
            </a:r>
            <a:r>
              <a:rPr lang="zh-TW" altLang="en-US" dirty="0"/>
              <a:t>年新冠之後幾乎成為標準要求</a:t>
            </a:r>
          </a:p>
          <a:p>
            <a:endParaRPr lang="zh-TW" altLang="en-US" dirty="0"/>
          </a:p>
          <a:p>
            <a:r>
              <a:rPr lang="zh-TW" altLang="en-US" dirty="0"/>
              <a:t>牙醫感控已被要求</a:t>
            </a:r>
            <a:r>
              <a:rPr lang="en-US" altLang="zh-TW" dirty="0"/>
              <a:t>15</a:t>
            </a:r>
            <a:r>
              <a:rPr lang="zh-TW" altLang="en-US" dirty="0"/>
              <a:t>年以上，對於何時需戴手套來檢視口腔自是基本觀念，對於國小口腔健檢，</a:t>
            </a:r>
            <a:r>
              <a:rPr lang="zh-TW" altLang="en-US" dirty="0">
                <a:solidFill>
                  <a:srgbClr val="FF0000"/>
                </a:solidFill>
              </a:rPr>
              <a:t>大部分是以口鏡視診來做篩檢</a:t>
            </a:r>
            <a:r>
              <a:rPr lang="zh-TW" altLang="en-US" dirty="0"/>
              <a:t>，</a:t>
            </a:r>
            <a:r>
              <a:rPr lang="zh-TW" altLang="en-US" dirty="0">
                <a:solidFill>
                  <a:srgbClr val="FF0000"/>
                </a:solidFill>
              </a:rPr>
              <a:t>並非直接將手放進</a:t>
            </a:r>
            <a:r>
              <a:rPr lang="zh-TW" altLang="en-US">
                <a:solidFill>
                  <a:srgbClr val="FF0000"/>
                </a:solidFill>
              </a:rPr>
              <a:t>口腔來檢查</a:t>
            </a:r>
            <a:r>
              <a:rPr lang="zh-TW" altLang="en-US"/>
              <a:t>，</a:t>
            </a:r>
            <a:r>
              <a:rPr lang="zh-TW" altLang="en-US" dirty="0"/>
              <a:t>故是否需每位</a:t>
            </a:r>
            <a:r>
              <a:rPr lang="zh-TW" altLang="en-US"/>
              <a:t>學童皆戴、換手</a:t>
            </a:r>
            <a:r>
              <a:rPr lang="zh-TW" altLang="en-US" dirty="0"/>
              <a:t>套，亦或以</a:t>
            </a:r>
            <a:r>
              <a:rPr lang="zh-TW" altLang="en-US"/>
              <a:t>酒精做局部消毒</a:t>
            </a:r>
            <a:r>
              <a:rPr lang="zh-TW" altLang="en-US" dirty="0"/>
              <a:t>，應給醫師更大的空間，否則製造大量醫療廢棄物實為不適之舉。</a:t>
            </a:r>
          </a:p>
        </p:txBody>
      </p:sp>
    </p:spTree>
    <p:extLst>
      <p:ext uri="{BB962C8B-B14F-4D97-AF65-F5344CB8AC3E}">
        <p14:creationId xmlns:p14="http://schemas.microsoft.com/office/powerpoint/2010/main" val="391863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DE91382-447A-C27A-CBDA-DE5037D01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8926" y="905933"/>
            <a:ext cx="4586152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837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 descr="一張含有 文字, 螢幕擷取畫面, 字型, 文件 的圖片&#10;&#10;AI 產生的內容可能不正確。">
            <a:extLst>
              <a:ext uri="{FF2B5EF4-FFF2-40B4-BE49-F238E27FC236}">
                <a16:creationId xmlns:a16="http://schemas.microsoft.com/office/drawing/2014/main" id="{576C12C0-38FF-C569-432F-E5C9F43B3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87417" y="289712"/>
            <a:ext cx="4909931" cy="619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9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C5C628-4623-5F0C-7D93-6DB070B94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壹拾壹、口腔檢查 </a:t>
            </a:r>
          </a:p>
          <a:p>
            <a:r>
              <a:rPr lang="zh-TW" altLang="en-US" dirty="0"/>
              <a:t>學校辦理口腔保健教育時應依學生健康檢查基準表所定</a:t>
            </a:r>
            <a:r>
              <a:rPr lang="zh-TW" altLang="en-US" dirty="0">
                <a:solidFill>
                  <a:srgbClr val="FF0000"/>
                </a:solidFill>
              </a:rPr>
              <a:t>學生口腔檢查項目，包含齲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齒、缺牙、咬合不正、口腔衛生不良及其他牙齒健康問題</a:t>
            </a:r>
            <a:r>
              <a:rPr lang="zh-TW" altLang="en-US" dirty="0"/>
              <a:t>，並設計衛生教育教學活動及</a:t>
            </a:r>
          </a:p>
          <a:p>
            <a:r>
              <a:rPr lang="zh-TW" altLang="en-US" dirty="0"/>
              <a:t>教材，提高學生牙齒健康自我管理素養，養成良好口腔保健習慣。 </a:t>
            </a:r>
          </a:p>
          <a:p>
            <a:r>
              <a:rPr lang="zh-TW" altLang="en-US" dirty="0"/>
              <a:t>為符合健康篩檢之原則，在校學生健康檢查之口腔檢查採美國疾病管制與預防中心</a:t>
            </a:r>
          </a:p>
          <a:p>
            <a:r>
              <a:rPr lang="zh-TW" altLang="en-US" dirty="0"/>
              <a:t>（</a:t>
            </a:r>
            <a:r>
              <a:rPr lang="en-US" altLang="zh-TW" dirty="0"/>
              <a:t>Centers for Disease Control and Prevention</a:t>
            </a:r>
            <a:r>
              <a:rPr lang="zh-TW" altLang="en-US" dirty="0"/>
              <a:t>，</a:t>
            </a:r>
            <a:r>
              <a:rPr lang="en-US" altLang="zh-TW" dirty="0"/>
              <a:t>CDC</a:t>
            </a:r>
            <a:r>
              <a:rPr lang="zh-TW" altLang="en-US" dirty="0"/>
              <a:t>）建置的全國口腔健康監測系統，</a:t>
            </a:r>
            <a:r>
              <a:rPr lang="zh-TW" altLang="en-US" dirty="0">
                <a:solidFill>
                  <a:srgbClr val="FF0000"/>
                </a:solidFill>
              </a:rPr>
              <a:t>經</a:t>
            </a:r>
            <a:endParaRPr lang="en-US" altLang="zh-TW" dirty="0">
              <a:solidFill>
                <a:srgbClr val="FF0000"/>
              </a:solidFill>
            </a:endParaRPr>
          </a:p>
          <a:p>
            <a:r>
              <a:rPr lang="zh-TW" altLang="en-US" dirty="0">
                <a:solidFill>
                  <a:srgbClr val="FF0000"/>
                </a:solidFill>
              </a:rPr>
              <a:t>由簡單的篩檢指標，提供即時、迅速的口腔健康數據</a:t>
            </a:r>
            <a:r>
              <a:rPr lang="zh-TW" altLang="en-US" dirty="0"/>
              <a:t>，以供相關單位在研擬口腔健康公</a:t>
            </a:r>
          </a:p>
          <a:p>
            <a:r>
              <a:rPr lang="zh-TW" altLang="en-US" dirty="0"/>
              <a:t>共衛生政策時之參考。</a:t>
            </a:r>
          </a:p>
        </p:txBody>
      </p:sp>
    </p:spTree>
    <p:extLst>
      <p:ext uri="{BB962C8B-B14F-4D97-AF65-F5344CB8AC3E}">
        <p14:creationId xmlns:p14="http://schemas.microsoft.com/office/powerpoint/2010/main" val="411914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45EB94E-598E-FDE6-7BEB-D3178A6A0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356" y="1435868"/>
            <a:ext cx="10337292" cy="39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1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E52566-8136-F3F8-D652-704246D5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85800"/>
            <a:ext cx="1005840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dirty="0"/>
              <a:t>檢查方法 </a:t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0B2050B-A5B8-CD2E-E514-C559E1B7C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「學生口腔健康檢查」是</a:t>
            </a:r>
            <a:r>
              <a:rPr lang="zh-TW" altLang="en-US" dirty="0">
                <a:solidFill>
                  <a:srgbClr val="FF0000"/>
                </a:solidFill>
              </a:rPr>
              <a:t>以直接目視篩檢法為主，需口鏡及簡單之輔助光源，不需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特殊設備及專業器械</a:t>
            </a:r>
            <a:r>
              <a:rPr lang="zh-TW" altLang="en-US" dirty="0"/>
              <a:t>，在短時間內就可以完成。檢查前需指導學生實施餐後潔牙，避免</a:t>
            </a:r>
          </a:p>
          <a:p>
            <a:r>
              <a:rPr lang="zh-TW" altLang="en-US" dirty="0"/>
              <a:t>食物殘渣影響檢查。 </a:t>
            </a:r>
          </a:p>
          <a:p>
            <a:r>
              <a:rPr lang="zh-TW" altLang="en-US" dirty="0"/>
              <a:t>國小學生口腔健康檢查的重點項目包括：未治療齲齒、已治療齲齒、恆牙第一大臼</a:t>
            </a:r>
          </a:p>
          <a:p>
            <a:r>
              <a:rPr lang="zh-TW" altLang="en-US" dirty="0"/>
              <a:t>齒齲齒經驗、恆牙臼齒之窩溝封填等</a:t>
            </a:r>
            <a:r>
              <a:rPr lang="en-US" altLang="zh-TW" dirty="0"/>
              <a:t>4</a:t>
            </a:r>
            <a:r>
              <a:rPr lang="zh-TW" altLang="en-US" dirty="0"/>
              <a:t>項指標。國中以上學生口腔健康檢查的項目除上</a:t>
            </a:r>
          </a:p>
          <a:p>
            <a:r>
              <a:rPr lang="zh-TW" altLang="en-US" dirty="0"/>
              <a:t>述前</a:t>
            </a:r>
            <a:r>
              <a:rPr lang="en-US" altLang="zh-TW" dirty="0"/>
              <a:t>1</a:t>
            </a:r>
            <a:r>
              <a:rPr lang="zh-TW" altLang="en-US" dirty="0"/>
              <a:t>項外，另增加第</a:t>
            </a:r>
            <a:r>
              <a:rPr lang="en-US" altLang="zh-TW" dirty="0"/>
              <a:t>5</a:t>
            </a:r>
            <a:r>
              <a:rPr lang="zh-TW" altLang="en-US" dirty="0"/>
              <a:t>項指標</a:t>
            </a:r>
            <a:r>
              <a:rPr lang="en-US" altLang="zh-TW" dirty="0"/>
              <a:t>--</a:t>
            </a:r>
            <a:r>
              <a:rPr lang="zh-TW" altLang="en-US" dirty="0"/>
              <a:t>口腔黏膜異常。高級中等學校學生口腔健康項目為：</a:t>
            </a:r>
          </a:p>
          <a:p>
            <a:r>
              <a:rPr lang="zh-TW" altLang="en-US" dirty="0"/>
              <a:t>未治療齲齒、已治療齲齒及口腔黏膜異常。</a:t>
            </a:r>
          </a:p>
        </p:txBody>
      </p:sp>
    </p:spTree>
    <p:extLst>
      <p:ext uri="{BB962C8B-B14F-4D97-AF65-F5344CB8AC3E}">
        <p14:creationId xmlns:p14="http://schemas.microsoft.com/office/powerpoint/2010/main" val="171592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75A2246-583C-E475-8A29-2A2BA10D3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7503" y="614071"/>
            <a:ext cx="4519449" cy="5794166"/>
          </a:xfrm>
          <a:prstGeom prst="rect">
            <a:avLst/>
          </a:prstGeom>
        </p:spPr>
      </p:pic>
      <p:sp>
        <p:nvSpPr>
          <p:cNvPr id="6" name="矩形: 圓角 5">
            <a:extLst>
              <a:ext uri="{FF2B5EF4-FFF2-40B4-BE49-F238E27FC236}">
                <a16:creationId xmlns:a16="http://schemas.microsoft.com/office/drawing/2014/main" id="{8E91E5C3-57AA-A8E0-CF7D-7925F6A5DFAC}"/>
              </a:ext>
            </a:extLst>
          </p:cNvPr>
          <p:cNvSpPr/>
          <p:nvPr/>
        </p:nvSpPr>
        <p:spPr>
          <a:xfrm>
            <a:off x="4183117" y="4162097"/>
            <a:ext cx="2238704" cy="7252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438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D810619-A59D-6E16-D8C6-894C3F40C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3467" y="1164774"/>
            <a:ext cx="10905066" cy="400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99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18BA9973-147F-6AAA-8796-DE964896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>
            <a:extLst>
              <a:ext uri="{FF2B5EF4-FFF2-40B4-BE49-F238E27FC236}">
                <a16:creationId xmlns:a16="http://schemas.microsoft.com/office/drawing/2014/main" id="{46378C57-86A3-794B-98D6-9E25C59E8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E9F2863B-ED1A-1C16-F9A6-83580DA2C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3" y="2250738"/>
            <a:ext cx="4065814" cy="203575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BB5BA943-9450-264B-E159-A89420733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442" y="264900"/>
            <a:ext cx="5954486" cy="632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41848"/>
      </p:ext>
    </p:extLst>
  </p:cSld>
  <p:clrMapOvr>
    <a:masterClrMapping/>
  </p:clrMapOvr>
</p:sld>
</file>

<file path=ppt/theme/theme1.xml><?xml version="1.0" encoding="utf-8"?>
<a:theme xmlns:a="http://schemas.openxmlformats.org/drawingml/2006/main" name="回顧">
  <a:themeElements>
    <a:clrScheme name="回顧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顧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</TotalTime>
  <Words>426</Words>
  <Application>Microsoft Office PowerPoint</Application>
  <PresentationFormat>寬螢幕</PresentationFormat>
  <Paragraphs>24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回顧</vt:lpstr>
      <vt:lpstr>國小學童口腔檢查表</vt:lpstr>
      <vt:lpstr>PowerPoint 簡報</vt:lpstr>
      <vt:lpstr>PowerPoint 簡報</vt:lpstr>
      <vt:lpstr>PowerPoint 簡報</vt:lpstr>
      <vt:lpstr>PowerPoint 簡報</vt:lpstr>
      <vt:lpstr>檢查方法  </vt:lpstr>
      <vt:lpstr>PowerPoint 簡報</vt:lpstr>
      <vt:lpstr>PowerPoint 簡報</vt:lpstr>
      <vt:lpstr>PowerPoint 簡報</vt:lpstr>
      <vt:lpstr>PowerPoint 簡報</vt:lpstr>
      <vt:lpstr>PowerPoint 簡報</vt:lpstr>
      <vt:lpstr>牙科感控SOP在台灣的演進：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chihhsin Liu</dc:creator>
  <cp:lastModifiedBy>chihhsin Liu</cp:lastModifiedBy>
  <cp:revision>4</cp:revision>
  <dcterms:created xsi:type="dcterms:W3CDTF">2025-07-30T14:29:00Z</dcterms:created>
  <dcterms:modified xsi:type="dcterms:W3CDTF">2025-07-30T15:08:10Z</dcterms:modified>
</cp:coreProperties>
</file>